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slideLayouts/slideLayout10.xml" ContentType="application/vnd.openxmlformats-officedocument.presentationml.slideLayout+xml"/>
  <Default Extension="vml" ContentType="application/vnd.openxmlformats-officedocument.vmlDrawing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Default Extension="bin" ContentType="application/vnd.openxmlformats-officedocument.oleObject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notesMasterIdLst>
    <p:notesMasterId r:id="rId19"/>
  </p:notesMasterIdLst>
  <p:sldIdLst>
    <p:sldId id="269" r:id="rId2"/>
    <p:sldId id="321" r:id="rId3"/>
    <p:sldId id="302" r:id="rId4"/>
    <p:sldId id="305" r:id="rId5"/>
    <p:sldId id="285" r:id="rId6"/>
    <p:sldId id="310" r:id="rId7"/>
    <p:sldId id="323" r:id="rId8"/>
    <p:sldId id="315" r:id="rId9"/>
    <p:sldId id="306" r:id="rId10"/>
    <p:sldId id="316" r:id="rId11"/>
    <p:sldId id="311" r:id="rId12"/>
    <p:sldId id="307" r:id="rId13"/>
    <p:sldId id="312" r:id="rId14"/>
    <p:sldId id="318" r:id="rId15"/>
    <p:sldId id="319" r:id="rId16"/>
    <p:sldId id="320" r:id="rId17"/>
    <p:sldId id="322" r:id="rId18"/>
  </p:sldIdLst>
  <p:sldSz cx="9144000" cy="6858000" type="screen4x3"/>
  <p:notesSz cx="7010400" cy="9296400"/>
  <p:defaultTextStyle>
    <a:defPPr>
      <a:defRPr lang="en-US"/>
    </a:defPPr>
    <a:lvl1pPr marL="0" algn="l" defTabSz="333231" rtl="0" eaLnBrk="1" latinLnBrk="0" hangingPunct="1">
      <a:defRPr sz="700" kern="1200">
        <a:solidFill>
          <a:schemeClr val="tx1"/>
        </a:solidFill>
        <a:latin typeface="+mn-lt"/>
        <a:ea typeface="+mn-ea"/>
        <a:cs typeface="+mn-cs"/>
      </a:defRPr>
    </a:lvl1pPr>
    <a:lvl2pPr marL="166615" algn="l" defTabSz="333231" rtl="0" eaLnBrk="1" latinLnBrk="0" hangingPunct="1">
      <a:defRPr sz="700" kern="1200">
        <a:solidFill>
          <a:schemeClr val="tx1"/>
        </a:solidFill>
        <a:latin typeface="+mn-lt"/>
        <a:ea typeface="+mn-ea"/>
        <a:cs typeface="+mn-cs"/>
      </a:defRPr>
    </a:lvl2pPr>
    <a:lvl3pPr marL="333231" algn="l" defTabSz="333231" rtl="0" eaLnBrk="1" latinLnBrk="0" hangingPunct="1">
      <a:defRPr sz="700" kern="1200">
        <a:solidFill>
          <a:schemeClr val="tx1"/>
        </a:solidFill>
        <a:latin typeface="+mn-lt"/>
        <a:ea typeface="+mn-ea"/>
        <a:cs typeface="+mn-cs"/>
      </a:defRPr>
    </a:lvl3pPr>
    <a:lvl4pPr marL="499846" algn="l" defTabSz="333231" rtl="0" eaLnBrk="1" latinLnBrk="0" hangingPunct="1">
      <a:defRPr sz="700" kern="1200">
        <a:solidFill>
          <a:schemeClr val="tx1"/>
        </a:solidFill>
        <a:latin typeface="+mn-lt"/>
        <a:ea typeface="+mn-ea"/>
        <a:cs typeface="+mn-cs"/>
      </a:defRPr>
    </a:lvl4pPr>
    <a:lvl5pPr marL="666462" algn="l" defTabSz="333231" rtl="0" eaLnBrk="1" latinLnBrk="0" hangingPunct="1">
      <a:defRPr sz="700" kern="1200">
        <a:solidFill>
          <a:schemeClr val="tx1"/>
        </a:solidFill>
        <a:latin typeface="+mn-lt"/>
        <a:ea typeface="+mn-ea"/>
        <a:cs typeface="+mn-cs"/>
      </a:defRPr>
    </a:lvl5pPr>
    <a:lvl6pPr marL="833077" algn="l" defTabSz="333231" rtl="0" eaLnBrk="1" latinLnBrk="0" hangingPunct="1">
      <a:defRPr sz="700" kern="1200">
        <a:solidFill>
          <a:schemeClr val="tx1"/>
        </a:solidFill>
        <a:latin typeface="+mn-lt"/>
        <a:ea typeface="+mn-ea"/>
        <a:cs typeface="+mn-cs"/>
      </a:defRPr>
    </a:lvl6pPr>
    <a:lvl7pPr marL="999692" algn="l" defTabSz="333231" rtl="0" eaLnBrk="1" latinLnBrk="0" hangingPunct="1">
      <a:defRPr sz="700" kern="1200">
        <a:solidFill>
          <a:schemeClr val="tx1"/>
        </a:solidFill>
        <a:latin typeface="+mn-lt"/>
        <a:ea typeface="+mn-ea"/>
        <a:cs typeface="+mn-cs"/>
      </a:defRPr>
    </a:lvl7pPr>
    <a:lvl8pPr marL="1166308" algn="l" defTabSz="333231" rtl="0" eaLnBrk="1" latinLnBrk="0" hangingPunct="1">
      <a:defRPr sz="700" kern="1200">
        <a:solidFill>
          <a:schemeClr val="tx1"/>
        </a:solidFill>
        <a:latin typeface="+mn-lt"/>
        <a:ea typeface="+mn-ea"/>
        <a:cs typeface="+mn-cs"/>
      </a:defRPr>
    </a:lvl8pPr>
    <a:lvl9pPr marL="1332923" algn="l" defTabSz="333231" rtl="0" eaLnBrk="1" latinLnBrk="0" hangingPunct="1">
      <a:defRPr sz="7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FFFFFF"/>
    <a:srgbClr val="AB6F63"/>
    <a:srgbClr val="DCB730"/>
    <a:srgbClr val="F5F8EE"/>
    <a:srgbClr val="E6E2DE"/>
  </p:clrMru>
</p:presentationPr>
</file>

<file path=ppt/tableStyles.xml><?xml version="1.0" encoding="utf-8"?>
<a:tblStyleLst xmlns:a="http://schemas.openxmlformats.org/drawingml/2006/main" def="{5C22544A-7EE6-4342-B048-85BDC9FD1C3A}"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vertBarState="maximized">
    <p:restoredLeft sz="8882" autoAdjust="0"/>
    <p:restoredTop sz="99535" autoAdjust="0"/>
  </p:normalViewPr>
  <p:slideViewPr>
    <p:cSldViewPr>
      <p:cViewPr varScale="1">
        <p:scale>
          <a:sx n="130" d="100"/>
          <a:sy n="130" d="100"/>
        </p:scale>
        <p:origin x="-996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36868100" cy="368681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05" tIns="46553" rIns="93105" bIns="46553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9" y="0"/>
            <a:ext cx="3037840" cy="464820"/>
          </a:xfrm>
          <a:prstGeom prst="rect">
            <a:avLst/>
          </a:prstGeom>
        </p:spPr>
        <p:txBody>
          <a:bodyPr vert="horz" lIns="93105" tIns="46553" rIns="93105" bIns="46553" rtlCol="0"/>
          <a:lstStyle>
            <a:lvl1pPr algn="r">
              <a:defRPr sz="1200"/>
            </a:lvl1pPr>
          </a:lstStyle>
          <a:p>
            <a:fld id="{28948F2D-8ADD-4390-B5CB-AE0D21E78A5C}" type="datetimeFigureOut">
              <a:rPr lang="en-US" smtClean="0"/>
              <a:pPr/>
              <a:t>12/7/2010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8500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05" tIns="46553" rIns="93105" bIns="46553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2"/>
            <a:ext cx="5608320" cy="4183380"/>
          </a:xfrm>
          <a:prstGeom prst="rect">
            <a:avLst/>
          </a:prstGeom>
        </p:spPr>
        <p:txBody>
          <a:bodyPr vert="horz" lIns="93105" tIns="46553" rIns="93105" bIns="46553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8"/>
            <a:ext cx="3037840" cy="464820"/>
          </a:xfrm>
          <a:prstGeom prst="rect">
            <a:avLst/>
          </a:prstGeom>
        </p:spPr>
        <p:txBody>
          <a:bodyPr vert="horz" lIns="93105" tIns="46553" rIns="93105" bIns="46553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9" y="8829968"/>
            <a:ext cx="3037840" cy="464820"/>
          </a:xfrm>
          <a:prstGeom prst="rect">
            <a:avLst/>
          </a:prstGeom>
        </p:spPr>
        <p:txBody>
          <a:bodyPr vert="horz" lIns="93105" tIns="46553" rIns="93105" bIns="46553" rtlCol="0" anchor="b"/>
          <a:lstStyle>
            <a:lvl1pPr algn="r">
              <a:defRPr sz="1200"/>
            </a:lvl1pPr>
          </a:lstStyle>
          <a:p>
            <a:fld id="{766D1694-A736-4B1A-8CB6-7049467AC830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333231" rtl="0" eaLnBrk="1" latinLnBrk="0" hangingPunct="1">
      <a:defRPr sz="400" kern="1200">
        <a:solidFill>
          <a:schemeClr val="tx1"/>
        </a:solidFill>
        <a:latin typeface="+mn-lt"/>
        <a:ea typeface="+mn-ea"/>
        <a:cs typeface="+mn-cs"/>
      </a:defRPr>
    </a:lvl1pPr>
    <a:lvl2pPr marL="166615" algn="l" defTabSz="333231" rtl="0" eaLnBrk="1" latinLnBrk="0" hangingPunct="1">
      <a:defRPr sz="400" kern="1200">
        <a:solidFill>
          <a:schemeClr val="tx1"/>
        </a:solidFill>
        <a:latin typeface="+mn-lt"/>
        <a:ea typeface="+mn-ea"/>
        <a:cs typeface="+mn-cs"/>
      </a:defRPr>
    </a:lvl2pPr>
    <a:lvl3pPr marL="333231" algn="l" defTabSz="333231" rtl="0" eaLnBrk="1" latinLnBrk="0" hangingPunct="1">
      <a:defRPr sz="400" kern="1200">
        <a:solidFill>
          <a:schemeClr val="tx1"/>
        </a:solidFill>
        <a:latin typeface="+mn-lt"/>
        <a:ea typeface="+mn-ea"/>
        <a:cs typeface="+mn-cs"/>
      </a:defRPr>
    </a:lvl3pPr>
    <a:lvl4pPr marL="499846" algn="l" defTabSz="333231" rtl="0" eaLnBrk="1" latinLnBrk="0" hangingPunct="1">
      <a:defRPr sz="400" kern="1200">
        <a:solidFill>
          <a:schemeClr val="tx1"/>
        </a:solidFill>
        <a:latin typeface="+mn-lt"/>
        <a:ea typeface="+mn-ea"/>
        <a:cs typeface="+mn-cs"/>
      </a:defRPr>
    </a:lvl4pPr>
    <a:lvl5pPr marL="666462" algn="l" defTabSz="333231" rtl="0" eaLnBrk="1" latinLnBrk="0" hangingPunct="1">
      <a:defRPr sz="400" kern="1200">
        <a:solidFill>
          <a:schemeClr val="tx1"/>
        </a:solidFill>
        <a:latin typeface="+mn-lt"/>
        <a:ea typeface="+mn-ea"/>
        <a:cs typeface="+mn-cs"/>
      </a:defRPr>
    </a:lvl5pPr>
    <a:lvl6pPr marL="833077" algn="l" defTabSz="333231" rtl="0" eaLnBrk="1" latinLnBrk="0" hangingPunct="1">
      <a:defRPr sz="400" kern="1200">
        <a:solidFill>
          <a:schemeClr val="tx1"/>
        </a:solidFill>
        <a:latin typeface="+mn-lt"/>
        <a:ea typeface="+mn-ea"/>
        <a:cs typeface="+mn-cs"/>
      </a:defRPr>
    </a:lvl6pPr>
    <a:lvl7pPr marL="999692" algn="l" defTabSz="333231" rtl="0" eaLnBrk="1" latinLnBrk="0" hangingPunct="1">
      <a:defRPr sz="400" kern="1200">
        <a:solidFill>
          <a:schemeClr val="tx1"/>
        </a:solidFill>
        <a:latin typeface="+mn-lt"/>
        <a:ea typeface="+mn-ea"/>
        <a:cs typeface="+mn-cs"/>
      </a:defRPr>
    </a:lvl7pPr>
    <a:lvl8pPr marL="1166308" algn="l" defTabSz="333231" rtl="0" eaLnBrk="1" latinLnBrk="0" hangingPunct="1">
      <a:defRPr sz="400" kern="1200">
        <a:solidFill>
          <a:schemeClr val="tx1"/>
        </a:solidFill>
        <a:latin typeface="+mn-lt"/>
        <a:ea typeface="+mn-ea"/>
        <a:cs typeface="+mn-cs"/>
      </a:defRPr>
    </a:lvl8pPr>
    <a:lvl9pPr marL="1332923" algn="l" defTabSz="333231" rtl="0" eaLnBrk="1" latinLnBrk="0" hangingPunct="1">
      <a:defRPr sz="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Poster </a:t>
            </a:r>
            <a:r>
              <a:rPr lang="en-US" smtClean="0"/>
              <a:t>created April 2010.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6D1694-A736-4B1A-8CB6-7049467AC830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Poster </a:t>
            </a:r>
            <a:r>
              <a:rPr lang="en-US" smtClean="0"/>
              <a:t>created April 2010.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6D1694-A736-4B1A-8CB6-7049467AC830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Poster </a:t>
            </a:r>
            <a:r>
              <a:rPr lang="en-US" smtClean="0"/>
              <a:t>created April 2010.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6D1694-A736-4B1A-8CB6-7049467AC830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Poster </a:t>
            </a:r>
            <a:r>
              <a:rPr lang="en-US" smtClean="0"/>
              <a:t>created April 2010.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6D1694-A736-4B1A-8CB6-7049467AC830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Poster </a:t>
            </a:r>
            <a:r>
              <a:rPr lang="en-US" smtClean="0"/>
              <a:t>created April 2010.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6D1694-A736-4B1A-8CB6-7049467AC830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Poster </a:t>
            </a:r>
            <a:r>
              <a:rPr lang="en-US" smtClean="0"/>
              <a:t>created April 2010.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6D1694-A736-4B1A-8CB6-7049467AC830}" type="slidenum">
              <a:rPr lang="en-US" smtClean="0"/>
              <a:pPr/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Poster </a:t>
            </a:r>
            <a:r>
              <a:rPr lang="en-US" smtClean="0"/>
              <a:t>created April 2010.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6D1694-A736-4B1A-8CB6-7049467AC830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Poster </a:t>
            </a:r>
            <a:r>
              <a:rPr lang="en-US" smtClean="0"/>
              <a:t>created April 2010.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6D1694-A736-4B1A-8CB6-7049467AC830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Poster </a:t>
            </a:r>
            <a:r>
              <a:rPr lang="en-US" smtClean="0"/>
              <a:t>created April 2010.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6D1694-A736-4B1A-8CB6-7049467AC830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Poster </a:t>
            </a:r>
            <a:r>
              <a:rPr lang="en-US" smtClean="0"/>
              <a:t>created April 2010.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6D1694-A736-4B1A-8CB6-7049467AC830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Poster </a:t>
            </a:r>
            <a:r>
              <a:rPr lang="en-US" smtClean="0"/>
              <a:t>created April 2010.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6D1694-A736-4B1A-8CB6-7049467AC830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Poster </a:t>
            </a:r>
            <a:r>
              <a:rPr lang="en-US" smtClean="0"/>
              <a:t>created April 2010.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6D1694-A736-4B1A-8CB6-7049467AC830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Poster </a:t>
            </a:r>
            <a:r>
              <a:rPr lang="en-US" smtClean="0"/>
              <a:t>created April 2010.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6D1694-A736-4B1A-8CB6-7049467AC830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Poster </a:t>
            </a:r>
            <a:r>
              <a:rPr lang="en-US" smtClean="0"/>
              <a:t>created April 2010.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6D1694-A736-4B1A-8CB6-7049467AC830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Poster </a:t>
            </a:r>
            <a:r>
              <a:rPr lang="en-US" smtClean="0"/>
              <a:t>created April 2010.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6D1694-A736-4B1A-8CB6-7049467AC830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Poster </a:t>
            </a:r>
            <a:r>
              <a:rPr lang="en-US" smtClean="0"/>
              <a:t>created April 2010.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6D1694-A736-4B1A-8CB6-7049467AC830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Poster </a:t>
            </a:r>
            <a:r>
              <a:rPr lang="en-US" smtClean="0"/>
              <a:t>created April 2010.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6D1694-A736-4B1A-8CB6-7049467AC830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1666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3332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4998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6664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8330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9996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1663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332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EA7707-F712-4803-9542-24F6CF1659C1}" type="datetimeFigureOut">
              <a:rPr lang="en-US" smtClean="0"/>
              <a:pPr/>
              <a:t>12/7/2010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5C81B-457F-417D-9759-CF81E60803C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EA7707-F712-4803-9542-24F6CF1659C1}" type="datetimeFigureOut">
              <a:rPr lang="en-US" smtClean="0"/>
              <a:pPr/>
              <a:t>12/7/2010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5C81B-457F-417D-9759-CF81E60803C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7843163" y="219075"/>
            <a:ext cx="8640762" cy="46815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20875" y="219075"/>
            <a:ext cx="25769888" cy="46815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EA7707-F712-4803-9542-24F6CF1659C1}" type="datetimeFigureOut">
              <a:rPr lang="en-US" smtClean="0"/>
              <a:pPr/>
              <a:t>12/7/2010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5C81B-457F-417D-9759-CF81E60803C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EA7707-F712-4803-9542-24F6CF1659C1}" type="datetimeFigureOut">
              <a:rPr lang="en-US" smtClean="0"/>
              <a:pPr/>
              <a:t>12/7/2010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5C81B-457F-417D-9759-CF81E60803C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15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4"/>
            <a:ext cx="7772400" cy="1500188"/>
          </a:xfrm>
        </p:spPr>
        <p:txBody>
          <a:bodyPr anchor="b"/>
          <a:lstStyle>
            <a:lvl1pPr marL="0" indent="0">
              <a:buNone/>
              <a:defRPr sz="700">
                <a:solidFill>
                  <a:schemeClr val="tx1">
                    <a:tint val="75000"/>
                  </a:schemeClr>
                </a:solidFill>
              </a:defRPr>
            </a:lvl1pPr>
            <a:lvl2pPr marL="166615" indent="0">
              <a:buNone/>
              <a:defRPr sz="700">
                <a:solidFill>
                  <a:schemeClr val="tx1">
                    <a:tint val="75000"/>
                  </a:schemeClr>
                </a:solidFill>
              </a:defRPr>
            </a:lvl2pPr>
            <a:lvl3pPr marL="333231" indent="0">
              <a:buNone/>
              <a:defRPr sz="600">
                <a:solidFill>
                  <a:schemeClr val="tx1">
                    <a:tint val="75000"/>
                  </a:schemeClr>
                </a:solidFill>
              </a:defRPr>
            </a:lvl3pPr>
            <a:lvl4pPr marL="499846" indent="0">
              <a:buNone/>
              <a:defRPr sz="500">
                <a:solidFill>
                  <a:schemeClr val="tx1">
                    <a:tint val="75000"/>
                  </a:schemeClr>
                </a:solidFill>
              </a:defRPr>
            </a:lvl4pPr>
            <a:lvl5pPr marL="666462" indent="0">
              <a:buNone/>
              <a:defRPr sz="500">
                <a:solidFill>
                  <a:schemeClr val="tx1">
                    <a:tint val="75000"/>
                  </a:schemeClr>
                </a:solidFill>
              </a:defRPr>
            </a:lvl5pPr>
            <a:lvl6pPr marL="833077" indent="0">
              <a:buNone/>
              <a:defRPr sz="500">
                <a:solidFill>
                  <a:schemeClr val="tx1">
                    <a:tint val="75000"/>
                  </a:schemeClr>
                </a:solidFill>
              </a:defRPr>
            </a:lvl6pPr>
            <a:lvl7pPr marL="999692" indent="0">
              <a:buNone/>
              <a:defRPr sz="500">
                <a:solidFill>
                  <a:schemeClr val="tx1">
                    <a:tint val="75000"/>
                  </a:schemeClr>
                </a:solidFill>
              </a:defRPr>
            </a:lvl7pPr>
            <a:lvl8pPr marL="1166308" indent="0">
              <a:buNone/>
              <a:defRPr sz="500">
                <a:solidFill>
                  <a:schemeClr val="tx1">
                    <a:tint val="75000"/>
                  </a:schemeClr>
                </a:solidFill>
              </a:defRPr>
            </a:lvl8pPr>
            <a:lvl9pPr marL="1332923" indent="0">
              <a:buNone/>
              <a:defRPr sz="5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EA7707-F712-4803-9542-24F6CF1659C1}" type="datetimeFigureOut">
              <a:rPr lang="en-US" smtClean="0"/>
              <a:pPr/>
              <a:t>12/7/2010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5C81B-457F-417D-9759-CF81E60803C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20876" y="1279525"/>
            <a:ext cx="17205325" cy="3621088"/>
          </a:xfrm>
        </p:spPr>
        <p:txBody>
          <a:bodyPr/>
          <a:lstStyle>
            <a:lvl1pPr>
              <a:defRPr sz="1000"/>
            </a:lvl1pPr>
            <a:lvl2pPr>
              <a:defRPr sz="900"/>
            </a:lvl2pPr>
            <a:lvl3pPr>
              <a:defRPr sz="700"/>
            </a:lvl3pPr>
            <a:lvl4pPr>
              <a:defRPr sz="700"/>
            </a:lvl4pPr>
            <a:lvl5pPr>
              <a:defRPr sz="700"/>
            </a:lvl5pPr>
            <a:lvl6pPr>
              <a:defRPr sz="700"/>
            </a:lvl6pPr>
            <a:lvl7pPr>
              <a:defRPr sz="700"/>
            </a:lvl7pPr>
            <a:lvl8pPr>
              <a:defRPr sz="700"/>
            </a:lvl8pPr>
            <a:lvl9pPr>
              <a:defRPr sz="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278601" y="1279525"/>
            <a:ext cx="17205325" cy="3621088"/>
          </a:xfrm>
        </p:spPr>
        <p:txBody>
          <a:bodyPr/>
          <a:lstStyle>
            <a:lvl1pPr>
              <a:defRPr sz="1000"/>
            </a:lvl1pPr>
            <a:lvl2pPr>
              <a:defRPr sz="900"/>
            </a:lvl2pPr>
            <a:lvl3pPr>
              <a:defRPr sz="700"/>
            </a:lvl3pPr>
            <a:lvl4pPr>
              <a:defRPr sz="700"/>
            </a:lvl4pPr>
            <a:lvl5pPr>
              <a:defRPr sz="700"/>
            </a:lvl5pPr>
            <a:lvl6pPr>
              <a:defRPr sz="700"/>
            </a:lvl6pPr>
            <a:lvl7pPr>
              <a:defRPr sz="700"/>
            </a:lvl7pPr>
            <a:lvl8pPr>
              <a:defRPr sz="700"/>
            </a:lvl8pPr>
            <a:lvl9pPr>
              <a:defRPr sz="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EA7707-F712-4803-9542-24F6CF1659C1}" type="datetimeFigureOut">
              <a:rPr lang="en-US" smtClean="0"/>
              <a:pPr/>
              <a:t>12/7/2010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5C81B-457F-417D-9759-CF81E60803C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2"/>
            <a:ext cx="4040188" cy="639763"/>
          </a:xfrm>
        </p:spPr>
        <p:txBody>
          <a:bodyPr anchor="b"/>
          <a:lstStyle>
            <a:lvl1pPr marL="0" indent="0">
              <a:buNone/>
              <a:defRPr sz="900" b="1"/>
            </a:lvl1pPr>
            <a:lvl2pPr marL="166615" indent="0">
              <a:buNone/>
              <a:defRPr sz="700" b="1"/>
            </a:lvl2pPr>
            <a:lvl3pPr marL="333231" indent="0">
              <a:buNone/>
              <a:defRPr sz="700" b="1"/>
            </a:lvl3pPr>
            <a:lvl4pPr marL="499846" indent="0">
              <a:buNone/>
              <a:defRPr sz="600" b="1"/>
            </a:lvl4pPr>
            <a:lvl5pPr marL="666462" indent="0">
              <a:buNone/>
              <a:defRPr sz="600" b="1"/>
            </a:lvl5pPr>
            <a:lvl6pPr marL="833077" indent="0">
              <a:buNone/>
              <a:defRPr sz="600" b="1"/>
            </a:lvl6pPr>
            <a:lvl7pPr marL="999692" indent="0">
              <a:buNone/>
              <a:defRPr sz="600" b="1"/>
            </a:lvl7pPr>
            <a:lvl8pPr marL="1166308" indent="0">
              <a:buNone/>
              <a:defRPr sz="600" b="1"/>
            </a:lvl8pPr>
            <a:lvl9pPr marL="1332923" indent="0">
              <a:buNone/>
              <a:defRPr sz="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900"/>
            </a:lvl1pPr>
            <a:lvl2pPr>
              <a:defRPr sz="700"/>
            </a:lvl2pPr>
            <a:lvl3pPr>
              <a:defRPr sz="700"/>
            </a:lvl3pPr>
            <a:lvl4pPr>
              <a:defRPr sz="600"/>
            </a:lvl4pPr>
            <a:lvl5pPr>
              <a:defRPr sz="600"/>
            </a:lvl5pPr>
            <a:lvl6pPr>
              <a:defRPr sz="600"/>
            </a:lvl6pPr>
            <a:lvl7pPr>
              <a:defRPr sz="600"/>
            </a:lvl7pPr>
            <a:lvl8pPr>
              <a:defRPr sz="600"/>
            </a:lvl8pPr>
            <a:lvl9pPr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2"/>
            <a:ext cx="4041775" cy="639763"/>
          </a:xfrm>
        </p:spPr>
        <p:txBody>
          <a:bodyPr anchor="b"/>
          <a:lstStyle>
            <a:lvl1pPr marL="0" indent="0">
              <a:buNone/>
              <a:defRPr sz="900" b="1"/>
            </a:lvl1pPr>
            <a:lvl2pPr marL="166615" indent="0">
              <a:buNone/>
              <a:defRPr sz="700" b="1"/>
            </a:lvl2pPr>
            <a:lvl3pPr marL="333231" indent="0">
              <a:buNone/>
              <a:defRPr sz="700" b="1"/>
            </a:lvl3pPr>
            <a:lvl4pPr marL="499846" indent="0">
              <a:buNone/>
              <a:defRPr sz="600" b="1"/>
            </a:lvl4pPr>
            <a:lvl5pPr marL="666462" indent="0">
              <a:buNone/>
              <a:defRPr sz="600" b="1"/>
            </a:lvl5pPr>
            <a:lvl6pPr marL="833077" indent="0">
              <a:buNone/>
              <a:defRPr sz="600" b="1"/>
            </a:lvl6pPr>
            <a:lvl7pPr marL="999692" indent="0">
              <a:buNone/>
              <a:defRPr sz="600" b="1"/>
            </a:lvl7pPr>
            <a:lvl8pPr marL="1166308" indent="0">
              <a:buNone/>
              <a:defRPr sz="600" b="1"/>
            </a:lvl8pPr>
            <a:lvl9pPr marL="1332923" indent="0">
              <a:buNone/>
              <a:defRPr sz="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900"/>
            </a:lvl1pPr>
            <a:lvl2pPr>
              <a:defRPr sz="700"/>
            </a:lvl2pPr>
            <a:lvl3pPr>
              <a:defRPr sz="700"/>
            </a:lvl3pPr>
            <a:lvl4pPr>
              <a:defRPr sz="600"/>
            </a:lvl4pPr>
            <a:lvl5pPr>
              <a:defRPr sz="600"/>
            </a:lvl5pPr>
            <a:lvl6pPr>
              <a:defRPr sz="600"/>
            </a:lvl6pPr>
            <a:lvl7pPr>
              <a:defRPr sz="600"/>
            </a:lvl7pPr>
            <a:lvl8pPr>
              <a:defRPr sz="600"/>
            </a:lvl8pPr>
            <a:lvl9pPr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EA7707-F712-4803-9542-24F6CF1659C1}" type="datetimeFigureOut">
              <a:rPr lang="en-US" smtClean="0"/>
              <a:pPr/>
              <a:t>12/7/2010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5C81B-457F-417D-9759-CF81E60803C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EA7707-F712-4803-9542-24F6CF1659C1}" type="datetimeFigureOut">
              <a:rPr lang="en-US" smtClean="0"/>
              <a:pPr/>
              <a:t>12/7/2010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5C81B-457F-417D-9759-CF81E60803C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EA7707-F712-4803-9542-24F6CF1659C1}" type="datetimeFigureOut">
              <a:rPr lang="en-US" smtClean="0"/>
              <a:pPr/>
              <a:t>12/7/2010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5C81B-457F-417D-9759-CF81E60803C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7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1"/>
            <a:ext cx="5111750" cy="5853113"/>
          </a:xfrm>
        </p:spPr>
        <p:txBody>
          <a:bodyPr/>
          <a:lstStyle>
            <a:lvl1pPr>
              <a:defRPr sz="1200"/>
            </a:lvl1pPr>
            <a:lvl2pPr>
              <a:defRPr sz="1000"/>
            </a:lvl2pPr>
            <a:lvl3pPr>
              <a:defRPr sz="900"/>
            </a:lvl3pPr>
            <a:lvl4pPr>
              <a:defRPr sz="700"/>
            </a:lvl4pPr>
            <a:lvl5pPr>
              <a:defRPr sz="700"/>
            </a:lvl5pPr>
            <a:lvl6pPr>
              <a:defRPr sz="700"/>
            </a:lvl6pPr>
            <a:lvl7pPr>
              <a:defRPr sz="700"/>
            </a:lvl7pPr>
            <a:lvl8pPr>
              <a:defRPr sz="700"/>
            </a:lvl8pPr>
            <a:lvl9pPr>
              <a:defRPr sz="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435101"/>
            <a:ext cx="3008313" cy="4691063"/>
          </a:xfrm>
        </p:spPr>
        <p:txBody>
          <a:bodyPr/>
          <a:lstStyle>
            <a:lvl1pPr marL="0" indent="0">
              <a:buNone/>
              <a:defRPr sz="500"/>
            </a:lvl1pPr>
            <a:lvl2pPr marL="166615" indent="0">
              <a:buNone/>
              <a:defRPr sz="400"/>
            </a:lvl2pPr>
            <a:lvl3pPr marL="333231" indent="0">
              <a:buNone/>
              <a:defRPr sz="400"/>
            </a:lvl3pPr>
            <a:lvl4pPr marL="499846" indent="0">
              <a:buNone/>
              <a:defRPr sz="300"/>
            </a:lvl4pPr>
            <a:lvl5pPr marL="666462" indent="0">
              <a:buNone/>
              <a:defRPr sz="300"/>
            </a:lvl5pPr>
            <a:lvl6pPr marL="833077" indent="0">
              <a:buNone/>
              <a:defRPr sz="300"/>
            </a:lvl6pPr>
            <a:lvl7pPr marL="999692" indent="0">
              <a:buNone/>
              <a:defRPr sz="300"/>
            </a:lvl7pPr>
            <a:lvl8pPr marL="1166308" indent="0">
              <a:buNone/>
              <a:defRPr sz="300"/>
            </a:lvl8pPr>
            <a:lvl9pPr marL="1332923" indent="0">
              <a:buNone/>
              <a:defRPr sz="3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EA7707-F712-4803-9542-24F6CF1659C1}" type="datetimeFigureOut">
              <a:rPr lang="en-US" smtClean="0"/>
              <a:pPr/>
              <a:t>12/7/2010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5C81B-457F-417D-9759-CF81E60803C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7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1200"/>
            </a:lvl1pPr>
            <a:lvl2pPr marL="166615" indent="0">
              <a:buNone/>
              <a:defRPr sz="1000"/>
            </a:lvl2pPr>
            <a:lvl3pPr marL="333231" indent="0">
              <a:buNone/>
              <a:defRPr sz="900"/>
            </a:lvl3pPr>
            <a:lvl4pPr marL="499846" indent="0">
              <a:buNone/>
              <a:defRPr sz="700"/>
            </a:lvl4pPr>
            <a:lvl5pPr marL="666462" indent="0">
              <a:buNone/>
              <a:defRPr sz="700"/>
            </a:lvl5pPr>
            <a:lvl6pPr marL="833077" indent="0">
              <a:buNone/>
              <a:defRPr sz="700"/>
            </a:lvl6pPr>
            <a:lvl7pPr marL="999692" indent="0">
              <a:buNone/>
              <a:defRPr sz="700"/>
            </a:lvl7pPr>
            <a:lvl8pPr marL="1166308" indent="0">
              <a:buNone/>
              <a:defRPr sz="700"/>
            </a:lvl8pPr>
            <a:lvl9pPr marL="1332923" indent="0">
              <a:buNone/>
              <a:defRPr sz="7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7"/>
            <a:ext cx="5486400" cy="804863"/>
          </a:xfrm>
        </p:spPr>
        <p:txBody>
          <a:bodyPr/>
          <a:lstStyle>
            <a:lvl1pPr marL="0" indent="0">
              <a:buNone/>
              <a:defRPr sz="500"/>
            </a:lvl1pPr>
            <a:lvl2pPr marL="166615" indent="0">
              <a:buNone/>
              <a:defRPr sz="400"/>
            </a:lvl2pPr>
            <a:lvl3pPr marL="333231" indent="0">
              <a:buNone/>
              <a:defRPr sz="400"/>
            </a:lvl3pPr>
            <a:lvl4pPr marL="499846" indent="0">
              <a:buNone/>
              <a:defRPr sz="300"/>
            </a:lvl4pPr>
            <a:lvl5pPr marL="666462" indent="0">
              <a:buNone/>
              <a:defRPr sz="300"/>
            </a:lvl5pPr>
            <a:lvl6pPr marL="833077" indent="0">
              <a:buNone/>
              <a:defRPr sz="300"/>
            </a:lvl6pPr>
            <a:lvl7pPr marL="999692" indent="0">
              <a:buNone/>
              <a:defRPr sz="300"/>
            </a:lvl7pPr>
            <a:lvl8pPr marL="1166308" indent="0">
              <a:buNone/>
              <a:defRPr sz="300"/>
            </a:lvl8pPr>
            <a:lvl9pPr marL="1332923" indent="0">
              <a:buNone/>
              <a:defRPr sz="3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EA7707-F712-4803-9542-24F6CF1659C1}" type="datetimeFigureOut">
              <a:rPr lang="en-US" smtClean="0"/>
              <a:pPr/>
              <a:t>12/7/2010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5C81B-457F-417D-9759-CF81E60803C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33323" tIns="16662" rIns="33323" bIns="16662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33323" tIns="16662" rIns="33323" bIns="16662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33323" tIns="16662" rIns="33323" bIns="16662" rtlCol="0" anchor="ctr"/>
          <a:lstStyle>
            <a:lvl1pPr algn="l">
              <a:defRPr sz="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EA7707-F712-4803-9542-24F6CF1659C1}" type="datetimeFigureOut">
              <a:rPr lang="en-US" smtClean="0"/>
              <a:pPr/>
              <a:t>12/7/2010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33323" tIns="16662" rIns="33323" bIns="16662" rtlCol="0" anchor="ctr"/>
          <a:lstStyle>
            <a:lvl1pPr algn="ctr">
              <a:defRPr sz="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33323" tIns="16662" rIns="33323" bIns="16662" rtlCol="0" anchor="ctr"/>
          <a:lstStyle>
            <a:lvl1pPr algn="r">
              <a:defRPr sz="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85C81B-457F-417D-9759-CF81E60803C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333231" rtl="0" eaLnBrk="1" latinLnBrk="0" hangingPunct="1">
        <a:spcBef>
          <a:spcPct val="0"/>
        </a:spcBef>
        <a:buNone/>
        <a:defRPr sz="1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24962" indent="-124962" algn="l" defTabSz="333231" rtl="0" eaLnBrk="1" latinLnBrk="0" hangingPunct="1">
        <a:spcBef>
          <a:spcPct val="20000"/>
        </a:spcBef>
        <a:buFont typeface="Arial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270750" indent="-104135" algn="l" defTabSz="333231" rtl="0" eaLnBrk="1" latinLnBrk="0" hangingPunct="1">
        <a:spcBef>
          <a:spcPct val="20000"/>
        </a:spcBef>
        <a:buFont typeface="Arial" pitchFamily="34" charset="0"/>
        <a:buChar char="–"/>
        <a:defRPr sz="1000" kern="1200">
          <a:solidFill>
            <a:schemeClr val="tx1"/>
          </a:solidFill>
          <a:latin typeface="+mn-lt"/>
          <a:ea typeface="+mn-ea"/>
          <a:cs typeface="+mn-cs"/>
        </a:defRPr>
      </a:lvl2pPr>
      <a:lvl3pPr marL="416538" indent="-83308" algn="l" defTabSz="333231" rtl="0" eaLnBrk="1" latinLnBrk="0" hangingPunct="1">
        <a:spcBef>
          <a:spcPct val="20000"/>
        </a:spcBef>
        <a:buFont typeface="Arial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3pPr>
      <a:lvl4pPr marL="583154" indent="-83308" algn="l" defTabSz="333231" rtl="0" eaLnBrk="1" latinLnBrk="0" hangingPunct="1">
        <a:spcBef>
          <a:spcPct val="20000"/>
        </a:spcBef>
        <a:buFont typeface="Arial" pitchFamily="34" charset="0"/>
        <a:buChar char="–"/>
        <a:defRPr sz="700" kern="1200">
          <a:solidFill>
            <a:schemeClr val="tx1"/>
          </a:solidFill>
          <a:latin typeface="+mn-lt"/>
          <a:ea typeface="+mn-ea"/>
          <a:cs typeface="+mn-cs"/>
        </a:defRPr>
      </a:lvl4pPr>
      <a:lvl5pPr marL="749769" indent="-83308" algn="l" defTabSz="333231" rtl="0" eaLnBrk="1" latinLnBrk="0" hangingPunct="1">
        <a:spcBef>
          <a:spcPct val="20000"/>
        </a:spcBef>
        <a:buFont typeface="Arial" pitchFamily="34" charset="0"/>
        <a:buChar char="»"/>
        <a:defRPr sz="700" kern="1200">
          <a:solidFill>
            <a:schemeClr val="tx1"/>
          </a:solidFill>
          <a:latin typeface="+mn-lt"/>
          <a:ea typeface="+mn-ea"/>
          <a:cs typeface="+mn-cs"/>
        </a:defRPr>
      </a:lvl5pPr>
      <a:lvl6pPr marL="916385" indent="-83308" algn="l" defTabSz="333231" rtl="0" eaLnBrk="1" latinLnBrk="0" hangingPunct="1">
        <a:spcBef>
          <a:spcPct val="20000"/>
        </a:spcBef>
        <a:buFont typeface="Arial" pitchFamily="34" charset="0"/>
        <a:buChar char="•"/>
        <a:defRPr sz="700" kern="1200">
          <a:solidFill>
            <a:schemeClr val="tx1"/>
          </a:solidFill>
          <a:latin typeface="+mn-lt"/>
          <a:ea typeface="+mn-ea"/>
          <a:cs typeface="+mn-cs"/>
        </a:defRPr>
      </a:lvl6pPr>
      <a:lvl7pPr marL="1083000" indent="-83308" algn="l" defTabSz="333231" rtl="0" eaLnBrk="1" latinLnBrk="0" hangingPunct="1">
        <a:spcBef>
          <a:spcPct val="20000"/>
        </a:spcBef>
        <a:buFont typeface="Arial" pitchFamily="34" charset="0"/>
        <a:buChar char="•"/>
        <a:defRPr sz="700" kern="1200">
          <a:solidFill>
            <a:schemeClr val="tx1"/>
          </a:solidFill>
          <a:latin typeface="+mn-lt"/>
          <a:ea typeface="+mn-ea"/>
          <a:cs typeface="+mn-cs"/>
        </a:defRPr>
      </a:lvl7pPr>
      <a:lvl8pPr marL="1249615" indent="-83308" algn="l" defTabSz="333231" rtl="0" eaLnBrk="1" latinLnBrk="0" hangingPunct="1">
        <a:spcBef>
          <a:spcPct val="20000"/>
        </a:spcBef>
        <a:buFont typeface="Arial" pitchFamily="34" charset="0"/>
        <a:buChar char="•"/>
        <a:defRPr sz="700" kern="1200">
          <a:solidFill>
            <a:schemeClr val="tx1"/>
          </a:solidFill>
          <a:latin typeface="+mn-lt"/>
          <a:ea typeface="+mn-ea"/>
          <a:cs typeface="+mn-cs"/>
        </a:defRPr>
      </a:lvl8pPr>
      <a:lvl9pPr marL="1416231" indent="-83308" algn="l" defTabSz="333231" rtl="0" eaLnBrk="1" latinLnBrk="0" hangingPunct="1">
        <a:spcBef>
          <a:spcPct val="20000"/>
        </a:spcBef>
        <a:buFont typeface="Arial" pitchFamily="34" charset="0"/>
        <a:buChar char="•"/>
        <a:defRPr sz="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33231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1pPr>
      <a:lvl2pPr marL="166615" algn="l" defTabSz="333231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2pPr>
      <a:lvl3pPr marL="333231" algn="l" defTabSz="333231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3pPr>
      <a:lvl4pPr marL="499846" algn="l" defTabSz="333231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4pPr>
      <a:lvl5pPr marL="666462" algn="l" defTabSz="333231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5pPr>
      <a:lvl6pPr marL="833077" algn="l" defTabSz="333231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6pPr>
      <a:lvl7pPr marL="999692" algn="l" defTabSz="333231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7pPr>
      <a:lvl8pPr marL="1166308" algn="l" defTabSz="333231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8pPr>
      <a:lvl9pPr marL="1332923" algn="l" defTabSz="333231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jpeg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jpeg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7" Type="http://schemas.openxmlformats.org/officeDocument/2006/relationships/image" Target="../media/image35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jpeg"/><Relationship Id="rId5" Type="http://schemas.openxmlformats.org/officeDocument/2006/relationships/image" Target="../media/image33.jpe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7" Type="http://schemas.openxmlformats.org/officeDocument/2006/relationships/image" Target="../media/image39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jpeg"/><Relationship Id="rId5" Type="http://schemas.openxmlformats.org/officeDocument/2006/relationships/image" Target="../media/image37.jpe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7" Type="http://schemas.openxmlformats.org/officeDocument/2006/relationships/image" Target="../media/image43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jpeg"/><Relationship Id="rId5" Type="http://schemas.openxmlformats.org/officeDocument/2006/relationships/image" Target="../media/image41.jpe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13" Type="http://schemas.openxmlformats.org/officeDocument/2006/relationships/image" Target="../media/image17.jpeg"/><Relationship Id="rId18" Type="http://schemas.openxmlformats.org/officeDocument/2006/relationships/image" Target="../media/image22.jpeg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11.jpeg"/><Relationship Id="rId12" Type="http://schemas.openxmlformats.org/officeDocument/2006/relationships/image" Target="../media/image16.jpeg"/><Relationship Id="rId17" Type="http://schemas.openxmlformats.org/officeDocument/2006/relationships/image" Target="../media/image21.jpe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0.jpeg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11" Type="http://schemas.openxmlformats.org/officeDocument/2006/relationships/image" Target="../media/image15.jpeg"/><Relationship Id="rId5" Type="http://schemas.openxmlformats.org/officeDocument/2006/relationships/image" Target="../media/image2.png"/><Relationship Id="rId15" Type="http://schemas.openxmlformats.org/officeDocument/2006/relationships/image" Target="../media/image19.jpeg"/><Relationship Id="rId10" Type="http://schemas.openxmlformats.org/officeDocument/2006/relationships/image" Target="../media/image14.jpeg"/><Relationship Id="rId19" Type="http://schemas.openxmlformats.org/officeDocument/2006/relationships/image" Target="../media/image23.jpeg"/><Relationship Id="rId4" Type="http://schemas.openxmlformats.org/officeDocument/2006/relationships/image" Target="../media/image10.jpeg"/><Relationship Id="rId9" Type="http://schemas.openxmlformats.org/officeDocument/2006/relationships/image" Target="../media/image13.jpeg"/><Relationship Id="rId14" Type="http://schemas.openxmlformats.org/officeDocument/2006/relationships/image" Target="../media/image1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0" y="1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265" name="Picture 1" descr="C:\Documents and Settings\pmartyn\Desktop\Monday\GINA_MODIS\Globe.jpg"/>
          <p:cNvPicPr>
            <a:picLocks noChangeAspect="1" noChangeArrowheads="1"/>
          </p:cNvPicPr>
          <p:nvPr/>
        </p:nvPicPr>
        <p:blipFill>
          <a:blip r:embed="rId3"/>
          <a:srcRect l="907" t="1294" r="907" b="1294"/>
          <a:stretch>
            <a:fillRect/>
          </a:stretch>
        </p:blipFill>
        <p:spPr bwMode="auto">
          <a:xfrm>
            <a:off x="90764" y="82890"/>
            <a:ext cx="8970346" cy="623770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Picture 3" descr="Z:\Working\LaurasLogo\Arrowheads\AH_blacktransparent.png"/>
          <p:cNvPicPr>
            <a:picLocks noChangeAspect="1" noChangeArrowheads="1"/>
          </p:cNvPicPr>
          <p:nvPr/>
        </p:nvPicPr>
        <p:blipFill>
          <a:blip r:embed="rId4" cstate="email"/>
          <a:srcRect/>
          <a:stretch>
            <a:fillRect/>
          </a:stretch>
        </p:blipFill>
        <p:spPr bwMode="auto">
          <a:xfrm>
            <a:off x="8735786" y="132176"/>
            <a:ext cx="194303" cy="262431"/>
          </a:xfrm>
          <a:prstGeom prst="rect">
            <a:avLst/>
          </a:prstGeom>
          <a:noFill/>
        </p:spPr>
      </p:pic>
      <p:sp>
        <p:nvSpPr>
          <p:cNvPr id="10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7130143" y="108857"/>
            <a:ext cx="1728107" cy="299357"/>
          </a:xfrm>
        </p:spPr>
        <p:txBody>
          <a:bodyPr/>
          <a:lstStyle/>
          <a:p>
            <a:pPr>
              <a:defRPr/>
            </a:pPr>
            <a:r>
              <a:rPr lang="en-US" altLang="en-US" sz="700" b="1" dirty="0">
                <a:solidFill>
                  <a:schemeClr val="bg1"/>
                </a:solidFill>
              </a:rPr>
              <a:t>National Park Service</a:t>
            </a:r>
          </a:p>
          <a:p>
            <a:pPr>
              <a:defRPr/>
            </a:pPr>
            <a:r>
              <a:rPr lang="en-US" altLang="en-US" sz="700" b="1" dirty="0">
                <a:solidFill>
                  <a:schemeClr val="bg1"/>
                </a:solidFill>
              </a:rPr>
              <a:t>Alaska Region Inventory and Monitoring</a:t>
            </a:r>
          </a:p>
        </p:txBody>
      </p:sp>
      <p:sp>
        <p:nvSpPr>
          <p:cNvPr id="69" name="Rectangle 68"/>
          <p:cNvSpPr/>
          <p:nvPr/>
        </p:nvSpPr>
        <p:spPr>
          <a:xfrm>
            <a:off x="81643" y="81643"/>
            <a:ext cx="8980714" cy="6715941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6322" tIns="8161" rIns="16322" bIns="8161" rtlCol="0" anchor="ctr"/>
          <a:lstStyle/>
          <a:p>
            <a:pPr algn="ctr"/>
            <a:endParaRPr lang="en-US"/>
          </a:p>
        </p:txBody>
      </p:sp>
      <p:sp>
        <p:nvSpPr>
          <p:cNvPr id="12" name="Rectangle 2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152400" y="3867156"/>
            <a:ext cx="8839200" cy="2336832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>
            <a:norm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</a:rPr>
              <a:t>Update:</a:t>
            </a:r>
            <a:br>
              <a:rPr lang="en-US" sz="2400" b="1" dirty="0" smtClean="0">
                <a:solidFill>
                  <a:schemeClr val="bg1"/>
                </a:solidFill>
              </a:rPr>
            </a:br>
            <a:r>
              <a:rPr lang="en-US" sz="2400" b="1" dirty="0" smtClean="0">
                <a:solidFill>
                  <a:schemeClr val="bg1"/>
                </a:solidFill>
              </a:rPr>
              <a:t>Automating Processing and Distribution of MODIS and AVHRR Satellite Image Products</a:t>
            </a:r>
            <a:br>
              <a:rPr lang="en-US" sz="2400" b="1" dirty="0" smtClean="0">
                <a:solidFill>
                  <a:schemeClr val="bg1"/>
                </a:solidFill>
              </a:rPr>
            </a:br>
            <a:r>
              <a:rPr lang="en-US" sz="2400" b="1" dirty="0" smtClean="0">
                <a:solidFill>
                  <a:schemeClr val="bg1"/>
                </a:solidFill>
              </a:rPr>
              <a:t>for</a:t>
            </a:r>
            <a:br>
              <a:rPr lang="en-US" sz="2400" b="1" dirty="0" smtClean="0">
                <a:solidFill>
                  <a:schemeClr val="bg1"/>
                </a:solidFill>
              </a:rPr>
            </a:br>
            <a:r>
              <a:rPr lang="en-US" sz="2400" b="1" dirty="0" smtClean="0">
                <a:solidFill>
                  <a:schemeClr val="bg1"/>
                </a:solidFill>
              </a:rPr>
              <a:t>Monitoring Landscape Processes in Alaska National Parks</a:t>
            </a:r>
          </a:p>
        </p:txBody>
      </p:sp>
      <p:sp>
        <p:nvSpPr>
          <p:cNvPr id="13" name="Rectangle 4"/>
          <p:cNvSpPr>
            <a:spLocks noChangeArrowheads="1"/>
          </p:cNvSpPr>
          <p:nvPr/>
        </p:nvSpPr>
        <p:spPr bwMode="auto">
          <a:xfrm>
            <a:off x="0" y="6119865"/>
            <a:ext cx="9144000" cy="5222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sz="1200" b="0" dirty="0">
                <a:solidFill>
                  <a:schemeClr val="bg1"/>
                </a:solidFill>
              </a:rPr>
              <a:t>Parker </a:t>
            </a:r>
            <a:r>
              <a:rPr lang="en-US" sz="1200" b="0" dirty="0" err="1">
                <a:solidFill>
                  <a:schemeClr val="bg1"/>
                </a:solidFill>
              </a:rPr>
              <a:t>Martyn</a:t>
            </a:r>
            <a:endParaRPr lang="en-US" sz="1200" b="0" dirty="0">
              <a:solidFill>
                <a:schemeClr val="bg1"/>
              </a:solidFill>
            </a:endParaRPr>
          </a:p>
          <a:p>
            <a:pPr algn="ctr"/>
            <a:r>
              <a:rPr lang="en-US" sz="1200" b="0" dirty="0">
                <a:solidFill>
                  <a:schemeClr val="bg1"/>
                </a:solidFill>
              </a:rPr>
              <a:t>Inventory </a:t>
            </a:r>
            <a:r>
              <a:rPr lang="en-US" sz="1200" b="0" dirty="0" smtClean="0">
                <a:solidFill>
                  <a:schemeClr val="bg1"/>
                </a:solidFill>
              </a:rPr>
              <a:t>Coordinator</a:t>
            </a:r>
          </a:p>
          <a:p>
            <a:pPr algn="ctr"/>
            <a:r>
              <a:rPr lang="en-US" altLang="en-US" sz="1200" dirty="0" smtClean="0">
                <a:solidFill>
                  <a:schemeClr val="bg1"/>
                </a:solidFill>
              </a:rPr>
              <a:t>December 6, 2010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Rectangle 99"/>
          <p:cNvSpPr/>
          <p:nvPr/>
        </p:nvSpPr>
        <p:spPr>
          <a:xfrm>
            <a:off x="2673324" y="4268799"/>
            <a:ext cx="1898676" cy="2336832"/>
          </a:xfrm>
          <a:prstGeom prst="rect">
            <a:avLst/>
          </a:prstGeom>
          <a:solidFill>
            <a:schemeClr val="accent2">
              <a:lumMod val="40000"/>
              <a:lumOff val="60000"/>
              <a:alpha val="3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2673324" y="2224071"/>
            <a:ext cx="1898676" cy="193518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08857" y="114300"/>
            <a:ext cx="8929007" cy="32657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6322" tIns="8161" rIns="16322" bIns="8161" rtlCol="0" anchor="ctr"/>
          <a:lstStyle/>
          <a:p>
            <a:pPr algn="ctr"/>
            <a:endParaRPr lang="en-US" dirty="0"/>
          </a:p>
        </p:txBody>
      </p:sp>
      <p:pic>
        <p:nvPicPr>
          <p:cNvPr id="9" name="Picture 3" descr="Z:\Working\LaurasLogo\Arrowheads\AH_blacktransparent.png"/>
          <p:cNvPicPr>
            <a:picLocks noChangeAspect="1" noChangeArrowheads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8735786" y="132176"/>
            <a:ext cx="194303" cy="262431"/>
          </a:xfrm>
          <a:prstGeom prst="rect">
            <a:avLst/>
          </a:prstGeom>
          <a:noFill/>
        </p:spPr>
      </p:pic>
      <p:sp>
        <p:nvSpPr>
          <p:cNvPr id="10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7130143" y="108857"/>
            <a:ext cx="1728107" cy="299357"/>
          </a:xfrm>
        </p:spPr>
        <p:txBody>
          <a:bodyPr/>
          <a:lstStyle/>
          <a:p>
            <a:pPr>
              <a:defRPr/>
            </a:pPr>
            <a:r>
              <a:rPr lang="en-US" altLang="en-US" sz="700" b="1" dirty="0">
                <a:solidFill>
                  <a:schemeClr val="bg1"/>
                </a:solidFill>
              </a:rPr>
              <a:t>National Park Service</a:t>
            </a:r>
          </a:p>
          <a:p>
            <a:pPr>
              <a:defRPr/>
            </a:pPr>
            <a:r>
              <a:rPr lang="en-US" altLang="en-US" sz="700" b="1" dirty="0">
                <a:solidFill>
                  <a:schemeClr val="bg1"/>
                </a:solidFill>
              </a:rPr>
              <a:t>Alaska Region Inventory and Monitoring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49679" y="95250"/>
            <a:ext cx="6381750" cy="355036"/>
          </a:xfrm>
          <a:prstGeom prst="rect">
            <a:avLst/>
          </a:prstGeom>
          <a:noFill/>
        </p:spPr>
        <p:txBody>
          <a:bodyPr wrap="square" lIns="16322" tIns="8161" rIns="16322" bIns="8161" rtlCol="0">
            <a:spAutoFit/>
          </a:bodyPr>
          <a:lstStyle/>
          <a:p>
            <a:r>
              <a:rPr lang="en-US" sz="2200" dirty="0" smtClean="0">
                <a:solidFill>
                  <a:schemeClr val="bg1"/>
                </a:solidFill>
              </a:rPr>
              <a:t>ARCN NDVI Process Flow</a:t>
            </a:r>
          </a:p>
        </p:txBody>
      </p:sp>
      <p:sp>
        <p:nvSpPr>
          <p:cNvPr id="69" name="Rectangle 68"/>
          <p:cNvSpPr/>
          <p:nvPr/>
        </p:nvSpPr>
        <p:spPr>
          <a:xfrm>
            <a:off x="81643" y="81643"/>
            <a:ext cx="8980714" cy="6715941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6322" tIns="8161" rIns="16322" bIns="8161" rtlCol="0" anchor="ctr"/>
          <a:lstStyle/>
          <a:p>
            <a:pPr algn="ctr"/>
            <a:endParaRPr lang="en-US"/>
          </a:p>
        </p:txBody>
      </p:sp>
      <p:pic>
        <p:nvPicPr>
          <p:cNvPr id="25602" name="Picture 2" descr="C:\Documents and Settings\pmartyn\Desktop\Monday\GINA_MODIS\ARCN_NDVI\NRDS_Cover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156208" y="654012"/>
            <a:ext cx="3417444" cy="42584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5603" name="Picture 3" descr="C:\Documents and Settings\pmartyn\Desktop\Monday\GINA_MODIS\ARCN_NDVI\NDVI_Trends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346988" y="5035572"/>
            <a:ext cx="1204929" cy="169590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2" name="Picture 11" descr="mask_model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145352" y="5510241"/>
            <a:ext cx="2082214" cy="73026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3" name="TextBox 12"/>
          <p:cNvSpPr txBox="1"/>
          <p:nvPr/>
        </p:nvSpPr>
        <p:spPr>
          <a:xfrm>
            <a:off x="5521338" y="6277014"/>
            <a:ext cx="127795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Not the actual model used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2673325" y="654012"/>
            <a:ext cx="1898676" cy="149703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an 17"/>
          <p:cNvSpPr/>
          <p:nvPr/>
        </p:nvSpPr>
        <p:spPr>
          <a:xfrm>
            <a:off x="304800" y="617499"/>
            <a:ext cx="1828800" cy="5978562"/>
          </a:xfrm>
          <a:prstGeom prst="can">
            <a:avLst>
              <a:gd name="adj" fmla="val 12336"/>
            </a:avLst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64999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5400000" scaled="1"/>
            <a:tileRect/>
          </a:gra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Up-Down Arrow 18"/>
          <p:cNvSpPr/>
          <p:nvPr/>
        </p:nvSpPr>
        <p:spPr>
          <a:xfrm>
            <a:off x="1143000" y="4998909"/>
            <a:ext cx="152400" cy="454152"/>
          </a:xfrm>
          <a:prstGeom prst="upDownArrow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457200" y="946116"/>
            <a:ext cx="160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 smtClean="0"/>
              <a:t>Data Acquisition</a:t>
            </a:r>
            <a:endParaRPr lang="en-US" sz="1800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457200" y="2782669"/>
            <a:ext cx="160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 smtClean="0"/>
              <a:t>Data Processing</a:t>
            </a:r>
            <a:endParaRPr lang="en-US" sz="1800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609600" y="4233861"/>
            <a:ext cx="1295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 smtClean="0"/>
              <a:t>Data Analysis</a:t>
            </a:r>
            <a:endParaRPr lang="en-US" sz="1800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457200" y="5797330"/>
            <a:ext cx="160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 smtClean="0"/>
              <a:t>Data Interpretation</a:t>
            </a:r>
            <a:endParaRPr lang="en-US" sz="1800" b="1" dirty="0"/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2133600" y="1238220"/>
            <a:ext cx="284133" cy="158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Rounded Rectangle 24"/>
          <p:cNvSpPr/>
          <p:nvPr/>
        </p:nvSpPr>
        <p:spPr>
          <a:xfrm>
            <a:off x="3203550" y="727038"/>
            <a:ext cx="838200" cy="609600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chemeClr val="tx1"/>
                </a:solidFill>
              </a:rPr>
              <a:t>LP</a:t>
            </a:r>
            <a:r>
              <a:rPr lang="en-US" sz="1600" dirty="0" smtClean="0">
                <a:solidFill>
                  <a:schemeClr val="tx1"/>
                </a:solidFill>
              </a:rPr>
              <a:t> </a:t>
            </a:r>
            <a:r>
              <a:rPr lang="en-US" sz="1600" b="1" dirty="0" smtClean="0">
                <a:solidFill>
                  <a:schemeClr val="tx1"/>
                </a:solidFill>
              </a:rPr>
              <a:t>DAAC</a:t>
            </a:r>
            <a:endParaRPr lang="en-US" sz="1600" b="1" dirty="0">
              <a:solidFill>
                <a:schemeClr val="tx1"/>
              </a:solidFill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2784450" y="1489038"/>
            <a:ext cx="1676400" cy="609600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Vegetation Index via LPDAAC  </a:t>
            </a: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2784450" y="2328861"/>
            <a:ext cx="1676400" cy="8382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u="sng" dirty="0" smtClean="0">
                <a:solidFill>
                  <a:schemeClr val="tx1"/>
                </a:solidFill>
              </a:rPr>
              <a:t>Vegetation Index</a:t>
            </a:r>
          </a:p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Processed to </a:t>
            </a:r>
            <a:r>
              <a:rPr lang="en-US" sz="1200" b="1" dirty="0" err="1" smtClean="0">
                <a:solidFill>
                  <a:schemeClr val="tx1"/>
                </a:solidFill>
              </a:rPr>
              <a:t>GeoTIFF</a:t>
            </a:r>
            <a:r>
              <a:rPr lang="en-US" sz="1200" b="1" dirty="0" smtClean="0">
                <a:solidFill>
                  <a:schemeClr val="tx1"/>
                </a:solidFill>
              </a:rPr>
              <a:t> &amp;</a:t>
            </a:r>
          </a:p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WCS / WMS  </a:t>
            </a: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2784450" y="3395661"/>
            <a:ext cx="1676400" cy="6096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16-day</a:t>
            </a:r>
          </a:p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NDVI Image</a:t>
            </a:r>
          </a:p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(Statewide)</a:t>
            </a: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2782862" y="4341825"/>
            <a:ext cx="1679599" cy="2190780"/>
          </a:xfrm>
          <a:prstGeom prst="round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u="sng" dirty="0" smtClean="0">
                <a:solidFill>
                  <a:schemeClr val="tx1"/>
                </a:solidFill>
              </a:rPr>
              <a:t>NDVI</a:t>
            </a:r>
          </a:p>
          <a:p>
            <a:pPr>
              <a:buFont typeface="Arial" pitchFamily="34" charset="0"/>
              <a:buChar char="•"/>
            </a:pPr>
            <a:r>
              <a:rPr lang="en-US" sz="1150" b="1" dirty="0" smtClean="0">
                <a:solidFill>
                  <a:schemeClr val="tx1"/>
                </a:solidFill>
              </a:rPr>
              <a:t> Layer Stack Images</a:t>
            </a:r>
          </a:p>
          <a:p>
            <a:pPr>
              <a:buFont typeface="Arial" pitchFamily="34" charset="0"/>
              <a:buChar char="•"/>
            </a:pPr>
            <a:r>
              <a:rPr lang="en-US" sz="1150" b="1" dirty="0" smtClean="0">
                <a:solidFill>
                  <a:schemeClr val="tx1"/>
                </a:solidFill>
              </a:rPr>
              <a:t> Derive Metrics</a:t>
            </a:r>
          </a:p>
          <a:p>
            <a:pPr>
              <a:buFont typeface="Arial" pitchFamily="34" charset="0"/>
              <a:buChar char="•"/>
            </a:pPr>
            <a:r>
              <a:rPr lang="en-US" sz="1150" b="1" dirty="0" smtClean="0">
                <a:solidFill>
                  <a:schemeClr val="tx1"/>
                </a:solidFill>
              </a:rPr>
              <a:t> Zonal Summaries by</a:t>
            </a:r>
          </a:p>
          <a:p>
            <a:r>
              <a:rPr lang="en-US" sz="1150" b="1" dirty="0" smtClean="0">
                <a:solidFill>
                  <a:schemeClr val="tx1"/>
                </a:solidFill>
              </a:rPr>
              <a:t>  </a:t>
            </a:r>
            <a:r>
              <a:rPr lang="en-US" sz="1150" b="1" dirty="0" err="1" smtClean="0">
                <a:solidFill>
                  <a:schemeClr val="tx1"/>
                </a:solidFill>
              </a:rPr>
              <a:t>ecoregion</a:t>
            </a:r>
            <a:endParaRPr lang="en-US" sz="1150" b="1" dirty="0" smtClean="0">
              <a:solidFill>
                <a:schemeClr val="tx1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en-US" sz="1150" b="1" dirty="0" smtClean="0">
                <a:solidFill>
                  <a:schemeClr val="tx1"/>
                </a:solidFill>
              </a:rPr>
              <a:t> Compare other</a:t>
            </a:r>
          </a:p>
          <a:p>
            <a:r>
              <a:rPr lang="en-US" sz="1150" b="1" dirty="0" smtClean="0">
                <a:solidFill>
                  <a:schemeClr val="tx1"/>
                </a:solidFill>
              </a:rPr>
              <a:t>   years</a:t>
            </a:r>
          </a:p>
          <a:p>
            <a:pPr>
              <a:buFont typeface="Arial" pitchFamily="34" charset="0"/>
              <a:buChar char="•"/>
            </a:pPr>
            <a:r>
              <a:rPr lang="en-US" sz="1150" b="1" dirty="0" smtClean="0">
                <a:solidFill>
                  <a:schemeClr val="tx1"/>
                </a:solidFill>
              </a:rPr>
              <a:t> Compare to average</a:t>
            </a:r>
          </a:p>
          <a:p>
            <a:pPr>
              <a:buFont typeface="Arial" pitchFamily="34" charset="0"/>
              <a:buChar char="•"/>
            </a:pPr>
            <a:r>
              <a:rPr lang="en-US" sz="1150" b="1" dirty="0" smtClean="0">
                <a:solidFill>
                  <a:schemeClr val="tx1"/>
                </a:solidFill>
              </a:rPr>
              <a:t> Assess trends</a:t>
            </a:r>
          </a:p>
        </p:txBody>
      </p:sp>
      <p:cxnSp>
        <p:nvCxnSpPr>
          <p:cNvPr id="31" name="Straight Connector 30"/>
          <p:cNvCxnSpPr>
            <a:stCxn id="25" idx="2"/>
            <a:endCxn id="26" idx="0"/>
          </p:cNvCxnSpPr>
          <p:nvPr/>
        </p:nvCxnSpPr>
        <p:spPr>
          <a:xfrm rot="5400000">
            <a:off x="3546450" y="1412838"/>
            <a:ext cx="152400" cy="158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27" idx="2"/>
            <a:endCxn id="28" idx="0"/>
          </p:cNvCxnSpPr>
          <p:nvPr/>
        </p:nvCxnSpPr>
        <p:spPr>
          <a:xfrm rot="5400000">
            <a:off x="3508350" y="3281361"/>
            <a:ext cx="228600" cy="158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2125629" y="3027357"/>
            <a:ext cx="284133" cy="158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2125629" y="4597416"/>
            <a:ext cx="284133" cy="158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2125629" y="6130962"/>
            <a:ext cx="284133" cy="158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 rot="16200000">
            <a:off x="2151410" y="1027513"/>
            <a:ext cx="7480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/>
              <a:t>DAACs</a:t>
            </a:r>
            <a:endParaRPr lang="en-US" sz="1600" dirty="0"/>
          </a:p>
        </p:txBody>
      </p:sp>
      <p:sp>
        <p:nvSpPr>
          <p:cNvPr id="38" name="Rectangle 37"/>
          <p:cNvSpPr/>
          <p:nvPr/>
        </p:nvSpPr>
        <p:spPr>
          <a:xfrm rot="16200000">
            <a:off x="2235347" y="3688964"/>
            <a:ext cx="63030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/>
              <a:t>GINA</a:t>
            </a:r>
            <a:endParaRPr lang="en-US" sz="1600" b="1" dirty="0"/>
          </a:p>
        </p:txBody>
      </p:sp>
      <p:sp>
        <p:nvSpPr>
          <p:cNvPr id="39" name="Rectangle 38"/>
          <p:cNvSpPr/>
          <p:nvPr/>
        </p:nvSpPr>
        <p:spPr>
          <a:xfrm rot="16200000">
            <a:off x="2180334" y="6007113"/>
            <a:ext cx="66729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/>
              <a:t>ARCN</a:t>
            </a:r>
            <a:endParaRPr lang="en-US" sz="1600" dirty="0"/>
          </a:p>
        </p:txBody>
      </p:sp>
      <p:cxnSp>
        <p:nvCxnSpPr>
          <p:cNvPr id="40" name="Straight Connector 39"/>
          <p:cNvCxnSpPr>
            <a:stCxn id="14" idx="2"/>
            <a:endCxn id="46" idx="0"/>
          </p:cNvCxnSpPr>
          <p:nvPr/>
        </p:nvCxnSpPr>
        <p:spPr>
          <a:xfrm rot="5400000">
            <a:off x="3586150" y="2187558"/>
            <a:ext cx="73026" cy="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>
            <a:stCxn id="46" idx="2"/>
            <a:endCxn id="100" idx="0"/>
          </p:cNvCxnSpPr>
          <p:nvPr/>
        </p:nvCxnSpPr>
        <p:spPr>
          <a:xfrm rot="5400000">
            <a:off x="3567893" y="4214029"/>
            <a:ext cx="109539" cy="158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08857" y="114300"/>
            <a:ext cx="8929007" cy="32657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6322" tIns="8161" rIns="16322" bIns="8161" rtlCol="0" anchor="ctr"/>
          <a:lstStyle/>
          <a:p>
            <a:pPr algn="ctr"/>
            <a:endParaRPr lang="en-US" dirty="0"/>
          </a:p>
        </p:txBody>
      </p:sp>
      <p:pic>
        <p:nvPicPr>
          <p:cNvPr id="9" name="Picture 3" descr="Z:\Working\LaurasLogo\Arrowheads\AH_blacktransparent.png"/>
          <p:cNvPicPr>
            <a:picLocks noChangeAspect="1" noChangeArrowheads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8735786" y="132176"/>
            <a:ext cx="194303" cy="262431"/>
          </a:xfrm>
          <a:prstGeom prst="rect">
            <a:avLst/>
          </a:prstGeom>
          <a:noFill/>
        </p:spPr>
      </p:pic>
      <p:sp>
        <p:nvSpPr>
          <p:cNvPr id="10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7130143" y="108857"/>
            <a:ext cx="1728107" cy="299357"/>
          </a:xfrm>
        </p:spPr>
        <p:txBody>
          <a:bodyPr/>
          <a:lstStyle/>
          <a:p>
            <a:pPr>
              <a:defRPr/>
            </a:pPr>
            <a:r>
              <a:rPr lang="en-US" altLang="en-US" sz="700" b="1" dirty="0">
                <a:solidFill>
                  <a:schemeClr val="bg1"/>
                </a:solidFill>
              </a:rPr>
              <a:t>National Park Service</a:t>
            </a:r>
          </a:p>
          <a:p>
            <a:pPr>
              <a:defRPr/>
            </a:pPr>
            <a:r>
              <a:rPr lang="en-US" altLang="en-US" sz="700" b="1" dirty="0">
                <a:solidFill>
                  <a:schemeClr val="bg1"/>
                </a:solidFill>
              </a:rPr>
              <a:t>Alaska Region Inventory and Monitoring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49679" y="95250"/>
            <a:ext cx="6381750" cy="324258"/>
          </a:xfrm>
          <a:prstGeom prst="rect">
            <a:avLst/>
          </a:prstGeom>
          <a:noFill/>
        </p:spPr>
        <p:txBody>
          <a:bodyPr wrap="square" lIns="16322" tIns="8161" rIns="16322" bIns="8161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Work Year #2: 2010 – 2011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81643" y="81643"/>
            <a:ext cx="8980714" cy="6715941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6322" tIns="8161" rIns="16322" bIns="8161"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28600" y="1130843"/>
            <a:ext cx="5584842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90431" lvl="2" indent="-457200">
              <a:buFont typeface="+mj-lt"/>
              <a:buAutoNum type="arabicPeriod"/>
            </a:pPr>
            <a:r>
              <a:rPr lang="en-US" sz="1600" dirty="0" smtClean="0"/>
              <a:t>Reprocess </a:t>
            </a:r>
            <a:r>
              <a:rPr lang="en-US" sz="1600" dirty="0" err="1" smtClean="0"/>
              <a:t>eMODIS</a:t>
            </a:r>
            <a:r>
              <a:rPr lang="en-US" sz="1600" dirty="0" smtClean="0"/>
              <a:t> archive with new extent and corrected projection to include all Alaska NPS park units</a:t>
            </a:r>
          </a:p>
          <a:p>
            <a:pPr marL="790431" lvl="2" indent="-457200">
              <a:buFont typeface="+mj-lt"/>
              <a:buAutoNum type="arabicPeriod"/>
            </a:pPr>
            <a:endParaRPr lang="en-US" sz="1600" dirty="0" smtClean="0"/>
          </a:p>
          <a:p>
            <a:pPr marL="790431" lvl="2" indent="-457200">
              <a:buFont typeface="+mj-lt"/>
              <a:buAutoNum type="arabicPeriod"/>
            </a:pPr>
            <a:r>
              <a:rPr lang="en-US" sz="1600" dirty="0" smtClean="0"/>
              <a:t>Generate and serve out via WMS and WCS web services snow products for entire MODIS archive to include data from Terra and Aqua satellites </a:t>
            </a:r>
          </a:p>
          <a:p>
            <a:pPr marL="790431" lvl="2" indent="-457200">
              <a:buFont typeface="+mj-lt"/>
              <a:buAutoNum type="arabicPeriod"/>
            </a:pPr>
            <a:endParaRPr lang="en-US" sz="1600" dirty="0" smtClean="0"/>
          </a:p>
          <a:p>
            <a:pPr marL="790431" lvl="2" indent="-457200">
              <a:buFont typeface="+mj-lt"/>
              <a:buAutoNum type="arabicPeriod"/>
            </a:pPr>
            <a:r>
              <a:rPr lang="en-US" sz="1600" dirty="0" smtClean="0"/>
              <a:t>Generate seasonal NDVI metrics for entire GINA MODIS and AVHRR imagery archive </a:t>
            </a:r>
          </a:p>
          <a:p>
            <a:pPr marL="790431" lvl="2" indent="-457200">
              <a:buFont typeface="+mj-lt"/>
              <a:buAutoNum type="arabicPeriod"/>
            </a:pPr>
            <a:endParaRPr lang="en-US" sz="1600" dirty="0" smtClean="0"/>
          </a:p>
          <a:p>
            <a:pPr marL="790431" lvl="2" indent="-457200">
              <a:buFont typeface="+mj-lt"/>
              <a:buAutoNum type="arabicPeriod"/>
            </a:pPr>
            <a:r>
              <a:rPr lang="en-US" sz="1600" dirty="0" smtClean="0"/>
              <a:t>Generate seasonal snow metrics for entire GINA MODIS imagery archive</a:t>
            </a:r>
          </a:p>
          <a:p>
            <a:pPr marL="790431" lvl="2" indent="-457200">
              <a:buFont typeface="+mj-lt"/>
              <a:buAutoNum type="arabicPeriod"/>
            </a:pPr>
            <a:endParaRPr lang="en-US" sz="1600" dirty="0" smtClean="0"/>
          </a:p>
          <a:p>
            <a:pPr marL="790431" lvl="2" indent="-457200">
              <a:buFont typeface="+mj-lt"/>
              <a:buAutoNum type="arabicPeriod"/>
            </a:pPr>
            <a:r>
              <a:rPr lang="en-US" sz="1600" dirty="0" smtClean="0"/>
              <a:t>Perform system and data maintenance to continue delivery of WCS and WMS web services</a:t>
            </a:r>
          </a:p>
          <a:p>
            <a:pPr marL="790431" lvl="2" indent="-457200">
              <a:buFont typeface="+mj-lt"/>
              <a:buAutoNum type="arabicPeriod"/>
            </a:pPr>
            <a:endParaRPr lang="en-US" sz="1600" dirty="0" smtClean="0"/>
          </a:p>
          <a:p>
            <a:pPr marL="790431" lvl="2" indent="-457200">
              <a:buFont typeface="+mj-lt"/>
              <a:buAutoNum type="arabicPeriod"/>
            </a:pPr>
            <a:r>
              <a:rPr lang="en-US" sz="1600" dirty="0" smtClean="0"/>
              <a:t>Provide two on-site training sessions (one in Anchorage, one in Fairbanks) on automation and production enhancements</a:t>
            </a:r>
          </a:p>
          <a:p>
            <a:pPr marL="228600" indent="-228600">
              <a:buFont typeface="+mj-lt"/>
              <a:buAutoNum type="arabicPeriod"/>
            </a:pPr>
            <a:endParaRPr lang="en-US" sz="2000" dirty="0" smtClean="0"/>
          </a:p>
          <a:p>
            <a:pPr marL="228600" indent="-228600">
              <a:buFont typeface="+mj-lt"/>
              <a:buAutoNum type="arabicPeriod"/>
            </a:pPr>
            <a:endParaRPr lang="en-US" sz="2000" dirty="0" smtClean="0"/>
          </a:p>
          <a:p>
            <a:pPr marL="228600" indent="-228600">
              <a:buFont typeface="+mj-lt"/>
              <a:buAutoNum type="arabicPeriod"/>
            </a:pPr>
            <a:endParaRPr lang="en-US" sz="2000" dirty="0"/>
          </a:p>
        </p:txBody>
      </p:sp>
      <p:sp>
        <p:nvSpPr>
          <p:cNvPr id="12" name="Right Brace 11"/>
          <p:cNvSpPr/>
          <p:nvPr/>
        </p:nvSpPr>
        <p:spPr>
          <a:xfrm>
            <a:off x="6069033" y="1238219"/>
            <a:ext cx="292104" cy="547695"/>
          </a:xfrm>
          <a:prstGeom prst="rightBrace">
            <a:avLst>
              <a:gd name="adj1" fmla="val 21866"/>
              <a:gd name="adj2" fmla="val 51605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6324624" y="1337822"/>
            <a:ext cx="27019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Fix NDVI to include all parks…</a:t>
            </a:r>
            <a:endParaRPr lang="en-US" sz="1600" dirty="0"/>
          </a:p>
        </p:txBody>
      </p:sp>
      <p:sp>
        <p:nvSpPr>
          <p:cNvPr id="14" name="Right Brace 13"/>
          <p:cNvSpPr/>
          <p:nvPr/>
        </p:nvSpPr>
        <p:spPr>
          <a:xfrm>
            <a:off x="6069033" y="1968479"/>
            <a:ext cx="292104" cy="547695"/>
          </a:xfrm>
          <a:prstGeom prst="rightBrace">
            <a:avLst>
              <a:gd name="adj1" fmla="val 21866"/>
              <a:gd name="adj2" fmla="val 51605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6324624" y="2068082"/>
            <a:ext cx="25193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Build Snow Archive…</a:t>
            </a:r>
            <a:endParaRPr lang="en-US" sz="1600" dirty="0"/>
          </a:p>
        </p:txBody>
      </p:sp>
      <p:sp>
        <p:nvSpPr>
          <p:cNvPr id="16" name="Right Brace 15"/>
          <p:cNvSpPr/>
          <p:nvPr/>
        </p:nvSpPr>
        <p:spPr>
          <a:xfrm>
            <a:off x="6069033" y="2808278"/>
            <a:ext cx="292104" cy="1241443"/>
          </a:xfrm>
          <a:prstGeom prst="rightBrace">
            <a:avLst>
              <a:gd name="adj1" fmla="val 21866"/>
              <a:gd name="adj2" fmla="val 51605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6324624" y="3273011"/>
            <a:ext cx="25193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Generate Metrics…</a:t>
            </a:r>
            <a:endParaRPr lang="en-US" sz="1600" dirty="0"/>
          </a:p>
        </p:txBody>
      </p:sp>
      <p:sp>
        <p:nvSpPr>
          <p:cNvPr id="19" name="Right Brace 18"/>
          <p:cNvSpPr/>
          <p:nvPr/>
        </p:nvSpPr>
        <p:spPr>
          <a:xfrm>
            <a:off x="6069033" y="4195772"/>
            <a:ext cx="292104" cy="547695"/>
          </a:xfrm>
          <a:prstGeom prst="rightBrace">
            <a:avLst>
              <a:gd name="adj1" fmla="val 21866"/>
              <a:gd name="adj2" fmla="val 51605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6324624" y="4295375"/>
            <a:ext cx="25193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Keep the system running…</a:t>
            </a:r>
            <a:endParaRPr lang="en-US" sz="1600" dirty="0"/>
          </a:p>
        </p:txBody>
      </p:sp>
      <p:sp>
        <p:nvSpPr>
          <p:cNvPr id="21" name="Right Brace 20"/>
          <p:cNvSpPr/>
          <p:nvPr/>
        </p:nvSpPr>
        <p:spPr>
          <a:xfrm>
            <a:off x="6069033" y="5108597"/>
            <a:ext cx="292104" cy="547695"/>
          </a:xfrm>
          <a:prstGeom prst="rightBrace">
            <a:avLst>
              <a:gd name="adj1" fmla="val 21866"/>
              <a:gd name="adj2" fmla="val 51605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6324624" y="5208200"/>
            <a:ext cx="26654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Help us use the data &amp; tools…</a:t>
            </a:r>
            <a:endParaRPr lang="en-US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08857" y="114300"/>
            <a:ext cx="8929007" cy="32657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6322" tIns="8161" rIns="16322" bIns="8161" rtlCol="0" anchor="ctr"/>
          <a:lstStyle/>
          <a:p>
            <a:pPr algn="ctr"/>
            <a:endParaRPr lang="en-US" dirty="0"/>
          </a:p>
        </p:txBody>
      </p:sp>
      <p:pic>
        <p:nvPicPr>
          <p:cNvPr id="9" name="Picture 3" descr="Z:\Working\LaurasLogo\Arrowheads\AH_blacktransparent.png"/>
          <p:cNvPicPr>
            <a:picLocks noChangeAspect="1" noChangeArrowheads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8735786" y="132176"/>
            <a:ext cx="194303" cy="262431"/>
          </a:xfrm>
          <a:prstGeom prst="rect">
            <a:avLst/>
          </a:prstGeom>
          <a:noFill/>
        </p:spPr>
      </p:pic>
      <p:sp>
        <p:nvSpPr>
          <p:cNvPr id="10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7130143" y="108857"/>
            <a:ext cx="1728107" cy="299357"/>
          </a:xfrm>
        </p:spPr>
        <p:txBody>
          <a:bodyPr/>
          <a:lstStyle/>
          <a:p>
            <a:pPr>
              <a:defRPr/>
            </a:pPr>
            <a:r>
              <a:rPr lang="en-US" altLang="en-US" sz="700" b="1" dirty="0">
                <a:solidFill>
                  <a:schemeClr val="bg1"/>
                </a:solidFill>
              </a:rPr>
              <a:t>National Park Service</a:t>
            </a:r>
          </a:p>
          <a:p>
            <a:pPr>
              <a:defRPr/>
            </a:pPr>
            <a:r>
              <a:rPr lang="en-US" altLang="en-US" sz="700" b="1" dirty="0">
                <a:solidFill>
                  <a:schemeClr val="bg1"/>
                </a:solidFill>
              </a:rPr>
              <a:t>Alaska Region Inventory and Monitoring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49679" y="95250"/>
            <a:ext cx="6381750" cy="355036"/>
          </a:xfrm>
          <a:prstGeom prst="rect">
            <a:avLst/>
          </a:prstGeom>
          <a:noFill/>
        </p:spPr>
        <p:txBody>
          <a:bodyPr wrap="square" lIns="16322" tIns="8161" rIns="16322" bIns="8161" rtlCol="0">
            <a:spAutoFit/>
          </a:bodyPr>
          <a:lstStyle/>
          <a:p>
            <a:r>
              <a:rPr lang="en-US" sz="2200" dirty="0" smtClean="0">
                <a:solidFill>
                  <a:schemeClr val="bg1"/>
                </a:solidFill>
              </a:rPr>
              <a:t>Data Stack Viewer:  “On-Demand Metrics”</a:t>
            </a:r>
          </a:p>
        </p:txBody>
      </p:sp>
      <p:sp>
        <p:nvSpPr>
          <p:cNvPr id="69" name="Rectangle 68"/>
          <p:cNvSpPr/>
          <p:nvPr/>
        </p:nvSpPr>
        <p:spPr>
          <a:xfrm>
            <a:off x="81643" y="81643"/>
            <a:ext cx="8980714" cy="6715941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6322" tIns="8161" rIns="16322" bIns="8161" rtlCol="0" anchor="ctr"/>
          <a:lstStyle/>
          <a:p>
            <a:pPr algn="ctr"/>
            <a:endParaRPr lang="en-US"/>
          </a:p>
        </p:txBody>
      </p:sp>
      <p:pic>
        <p:nvPicPr>
          <p:cNvPr id="26626" name="Picture 2" descr="C:\Documents and Settings\pmartyn\Desktop\Monday\GINA_MODIS\CUBE\TimeSlice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09518" y="726821"/>
            <a:ext cx="3906890" cy="28117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2" descr="C:\Documents and Settings\pmartyn\Desktop\Monday\GINA_MODIS\CUBE\TimeSlice.jpg"/>
          <p:cNvPicPr>
            <a:picLocks noChangeAspect="1" noChangeArrowheads="1"/>
          </p:cNvPicPr>
          <p:nvPr/>
        </p:nvPicPr>
        <p:blipFill>
          <a:blip r:embed="rId5" cstate="print"/>
          <a:stretch>
            <a:fillRect/>
          </a:stretch>
        </p:blipFill>
        <p:spPr bwMode="auto">
          <a:xfrm>
            <a:off x="2589115" y="3903452"/>
            <a:ext cx="3881561" cy="28117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2" descr="C:\Documents and Settings\pmartyn\Desktop\Monday\GINA_MODIS\CUBE\TimeSlice.jpg"/>
          <p:cNvPicPr>
            <a:picLocks noChangeAspect="1" noChangeArrowheads="1"/>
          </p:cNvPicPr>
          <p:nvPr/>
        </p:nvPicPr>
        <p:blipFill>
          <a:blip r:embed="rId6" cstate="print"/>
          <a:stretch>
            <a:fillRect/>
          </a:stretch>
        </p:blipFill>
        <p:spPr bwMode="auto">
          <a:xfrm>
            <a:off x="4877502" y="726821"/>
            <a:ext cx="3880093" cy="28117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TextBox 14"/>
          <p:cNvSpPr txBox="1"/>
          <p:nvPr/>
        </p:nvSpPr>
        <p:spPr>
          <a:xfrm>
            <a:off x="1723986" y="434934"/>
            <a:ext cx="12779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Time Slice</a:t>
            </a:r>
            <a:endParaRPr lang="en-US" sz="1600" dirty="0"/>
          </a:p>
        </p:txBody>
      </p:sp>
      <p:sp>
        <p:nvSpPr>
          <p:cNvPr id="16" name="TextBox 15"/>
          <p:cNvSpPr txBox="1"/>
          <p:nvPr/>
        </p:nvSpPr>
        <p:spPr>
          <a:xfrm>
            <a:off x="6142059" y="434934"/>
            <a:ext cx="15700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Horizontal Slice</a:t>
            </a:r>
            <a:endParaRPr lang="en-US" sz="1600" dirty="0"/>
          </a:p>
        </p:txBody>
      </p:sp>
      <p:sp>
        <p:nvSpPr>
          <p:cNvPr id="18" name="TextBox 17"/>
          <p:cNvSpPr txBox="1"/>
          <p:nvPr/>
        </p:nvSpPr>
        <p:spPr>
          <a:xfrm>
            <a:off x="3951279" y="3648078"/>
            <a:ext cx="12779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Vertical Slice</a:t>
            </a:r>
            <a:endParaRPr lang="en-US" sz="1600" dirty="0"/>
          </a:p>
        </p:txBody>
      </p:sp>
      <p:sp>
        <p:nvSpPr>
          <p:cNvPr id="20" name="Right Arrow 19"/>
          <p:cNvSpPr/>
          <p:nvPr/>
        </p:nvSpPr>
        <p:spPr>
          <a:xfrm>
            <a:off x="7639092" y="5875371"/>
            <a:ext cx="1314468" cy="839798"/>
          </a:xfrm>
          <a:prstGeom prst="rightArrow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  <a:scene3d>
            <a:camera prst="orthographicFront"/>
            <a:lightRig rig="harsh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</a:rPr>
              <a:t>Data Examples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March29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592" y="548640"/>
            <a:ext cx="8810244" cy="61722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Rectangle 7"/>
          <p:cNvSpPr/>
          <p:nvPr/>
        </p:nvSpPr>
        <p:spPr>
          <a:xfrm>
            <a:off x="108857" y="114300"/>
            <a:ext cx="8929007" cy="32657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6322" tIns="8161" rIns="16322" bIns="8161" rtlCol="0" anchor="ctr"/>
          <a:lstStyle/>
          <a:p>
            <a:pPr algn="ctr"/>
            <a:endParaRPr lang="en-US" dirty="0"/>
          </a:p>
        </p:txBody>
      </p:sp>
      <p:pic>
        <p:nvPicPr>
          <p:cNvPr id="9" name="Picture 3" descr="Z:\Working\LaurasLogo\Arrowheads\AH_blacktransparent.png"/>
          <p:cNvPicPr>
            <a:picLocks noChangeAspect="1" noChangeArrowheads="1"/>
          </p:cNvPicPr>
          <p:nvPr/>
        </p:nvPicPr>
        <p:blipFill>
          <a:blip r:embed="rId4" cstate="email"/>
          <a:srcRect/>
          <a:stretch>
            <a:fillRect/>
          </a:stretch>
        </p:blipFill>
        <p:spPr bwMode="auto">
          <a:xfrm>
            <a:off x="8735786" y="132176"/>
            <a:ext cx="194303" cy="262431"/>
          </a:xfrm>
          <a:prstGeom prst="rect">
            <a:avLst/>
          </a:prstGeom>
          <a:noFill/>
        </p:spPr>
      </p:pic>
      <p:sp>
        <p:nvSpPr>
          <p:cNvPr id="10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7130143" y="108857"/>
            <a:ext cx="1728107" cy="299357"/>
          </a:xfrm>
        </p:spPr>
        <p:txBody>
          <a:bodyPr/>
          <a:lstStyle/>
          <a:p>
            <a:pPr>
              <a:defRPr/>
            </a:pPr>
            <a:r>
              <a:rPr lang="en-US" altLang="en-US" sz="700" b="1" dirty="0">
                <a:solidFill>
                  <a:schemeClr val="bg1"/>
                </a:solidFill>
              </a:rPr>
              <a:t>National Park Service</a:t>
            </a:r>
          </a:p>
          <a:p>
            <a:pPr>
              <a:defRPr/>
            </a:pPr>
            <a:r>
              <a:rPr lang="en-US" altLang="en-US" sz="700" b="1" dirty="0">
                <a:solidFill>
                  <a:schemeClr val="bg1"/>
                </a:solidFill>
              </a:rPr>
              <a:t>Alaska Region Inventory and Monitoring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49679" y="95250"/>
            <a:ext cx="6381750" cy="324258"/>
          </a:xfrm>
          <a:prstGeom prst="rect">
            <a:avLst/>
          </a:prstGeom>
          <a:noFill/>
        </p:spPr>
        <p:txBody>
          <a:bodyPr wrap="square" lIns="16322" tIns="8161" rIns="16322" bIns="8161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NDVI Data (September 3 – 30)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81643" y="81643"/>
            <a:ext cx="8980714" cy="6715941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6322" tIns="8161" rIns="16322" bIns="8161" rtlCol="0" anchor="ctr"/>
          <a:lstStyle/>
          <a:p>
            <a:pPr algn="ctr"/>
            <a:endParaRPr lang="en-US"/>
          </a:p>
        </p:txBody>
      </p:sp>
      <p:pic>
        <p:nvPicPr>
          <p:cNvPr id="12" name="Picture 11" descr="April6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592" y="548640"/>
            <a:ext cx="8810244" cy="61722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3" name="Picture 12" descr="April14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592" y="548640"/>
            <a:ext cx="8810244" cy="61722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4" name="Picture 13" descr="April22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4592" y="548640"/>
            <a:ext cx="8810244" cy="61722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30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3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6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3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March29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592" y="548640"/>
            <a:ext cx="8817428" cy="61722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Rectangle 7"/>
          <p:cNvSpPr/>
          <p:nvPr/>
        </p:nvSpPr>
        <p:spPr>
          <a:xfrm>
            <a:off x="108857" y="114300"/>
            <a:ext cx="8929007" cy="32657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6322" tIns="8161" rIns="16322" bIns="8161" rtlCol="0" anchor="ctr"/>
          <a:lstStyle/>
          <a:p>
            <a:pPr algn="ctr"/>
            <a:endParaRPr lang="en-US" dirty="0"/>
          </a:p>
        </p:txBody>
      </p:sp>
      <p:pic>
        <p:nvPicPr>
          <p:cNvPr id="9" name="Picture 3" descr="Z:\Working\LaurasLogo\Arrowheads\AH_blacktransparent.png"/>
          <p:cNvPicPr>
            <a:picLocks noChangeAspect="1" noChangeArrowheads="1"/>
          </p:cNvPicPr>
          <p:nvPr/>
        </p:nvPicPr>
        <p:blipFill>
          <a:blip r:embed="rId4" cstate="email"/>
          <a:srcRect/>
          <a:stretch>
            <a:fillRect/>
          </a:stretch>
        </p:blipFill>
        <p:spPr bwMode="auto">
          <a:xfrm>
            <a:off x="8735786" y="132176"/>
            <a:ext cx="194303" cy="262431"/>
          </a:xfrm>
          <a:prstGeom prst="rect">
            <a:avLst/>
          </a:prstGeom>
          <a:noFill/>
        </p:spPr>
      </p:pic>
      <p:sp>
        <p:nvSpPr>
          <p:cNvPr id="10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7130143" y="108857"/>
            <a:ext cx="1728107" cy="299357"/>
          </a:xfrm>
        </p:spPr>
        <p:txBody>
          <a:bodyPr/>
          <a:lstStyle/>
          <a:p>
            <a:pPr>
              <a:defRPr/>
            </a:pPr>
            <a:r>
              <a:rPr lang="en-US" altLang="en-US" sz="700" b="1" dirty="0">
                <a:solidFill>
                  <a:schemeClr val="bg1"/>
                </a:solidFill>
              </a:rPr>
              <a:t>National Park Service</a:t>
            </a:r>
          </a:p>
          <a:p>
            <a:pPr>
              <a:defRPr/>
            </a:pPr>
            <a:r>
              <a:rPr lang="en-US" altLang="en-US" sz="700" b="1" dirty="0">
                <a:solidFill>
                  <a:schemeClr val="bg1"/>
                </a:solidFill>
              </a:rPr>
              <a:t>Alaska Region Inventory and Monitoring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49679" y="95250"/>
            <a:ext cx="6381750" cy="324258"/>
          </a:xfrm>
          <a:prstGeom prst="rect">
            <a:avLst/>
          </a:prstGeom>
          <a:noFill/>
        </p:spPr>
        <p:txBody>
          <a:bodyPr wrap="square" lIns="16322" tIns="8161" rIns="16322" bIns="8161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8-Day Snow Extent (March 29 – April 22)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81643" y="81643"/>
            <a:ext cx="8980714" cy="6715941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6322" tIns="8161" rIns="16322" bIns="8161" rtlCol="0" anchor="ctr"/>
          <a:lstStyle/>
          <a:p>
            <a:pPr algn="ctr"/>
            <a:endParaRPr lang="en-US"/>
          </a:p>
        </p:txBody>
      </p:sp>
      <p:pic>
        <p:nvPicPr>
          <p:cNvPr id="12" name="Picture 11" descr="April6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592" y="548640"/>
            <a:ext cx="8817428" cy="61722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3" name="Picture 12" descr="April14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592" y="548640"/>
            <a:ext cx="8817428" cy="61722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4" name="Picture 13" descr="April22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4592" y="548640"/>
            <a:ext cx="8817428" cy="61722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30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3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6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3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March29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592" y="548640"/>
            <a:ext cx="8810244" cy="61722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Rectangle 7"/>
          <p:cNvSpPr/>
          <p:nvPr/>
        </p:nvSpPr>
        <p:spPr>
          <a:xfrm>
            <a:off x="108857" y="114300"/>
            <a:ext cx="8929007" cy="32657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6322" tIns="8161" rIns="16322" bIns="8161" rtlCol="0" anchor="ctr"/>
          <a:lstStyle/>
          <a:p>
            <a:pPr algn="ctr"/>
            <a:endParaRPr lang="en-US" dirty="0"/>
          </a:p>
        </p:txBody>
      </p:sp>
      <p:pic>
        <p:nvPicPr>
          <p:cNvPr id="9" name="Picture 3" descr="Z:\Working\LaurasLogo\Arrowheads\AH_blacktransparent.png"/>
          <p:cNvPicPr>
            <a:picLocks noChangeAspect="1" noChangeArrowheads="1"/>
          </p:cNvPicPr>
          <p:nvPr/>
        </p:nvPicPr>
        <p:blipFill>
          <a:blip r:embed="rId4" cstate="email"/>
          <a:srcRect/>
          <a:stretch>
            <a:fillRect/>
          </a:stretch>
        </p:blipFill>
        <p:spPr bwMode="auto">
          <a:xfrm>
            <a:off x="8735786" y="132176"/>
            <a:ext cx="194303" cy="262431"/>
          </a:xfrm>
          <a:prstGeom prst="rect">
            <a:avLst/>
          </a:prstGeom>
          <a:noFill/>
        </p:spPr>
      </p:pic>
      <p:sp>
        <p:nvSpPr>
          <p:cNvPr id="10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7130143" y="108857"/>
            <a:ext cx="1728107" cy="299357"/>
          </a:xfrm>
        </p:spPr>
        <p:txBody>
          <a:bodyPr/>
          <a:lstStyle/>
          <a:p>
            <a:pPr>
              <a:defRPr/>
            </a:pPr>
            <a:r>
              <a:rPr lang="en-US" altLang="en-US" sz="700" b="1" dirty="0">
                <a:solidFill>
                  <a:schemeClr val="bg1"/>
                </a:solidFill>
              </a:rPr>
              <a:t>National Park Service</a:t>
            </a:r>
          </a:p>
          <a:p>
            <a:pPr>
              <a:defRPr/>
            </a:pPr>
            <a:r>
              <a:rPr lang="en-US" altLang="en-US" sz="700" b="1" dirty="0">
                <a:solidFill>
                  <a:schemeClr val="bg1"/>
                </a:solidFill>
              </a:rPr>
              <a:t>Alaska Region Inventory and Monitoring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49679" y="95250"/>
            <a:ext cx="6381750" cy="324258"/>
          </a:xfrm>
          <a:prstGeom prst="rect">
            <a:avLst/>
          </a:prstGeom>
          <a:noFill/>
        </p:spPr>
        <p:txBody>
          <a:bodyPr wrap="square" lIns="16322" tIns="8161" rIns="16322" bIns="8161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MODIS Real-Time True Color Imagery (Oct. 9 – Nov. 29)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81643" y="81643"/>
            <a:ext cx="8980714" cy="6715941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6322" tIns="8161" rIns="16322" bIns="8161" rtlCol="0" anchor="ctr"/>
          <a:lstStyle/>
          <a:p>
            <a:pPr algn="ctr"/>
            <a:endParaRPr lang="en-US"/>
          </a:p>
        </p:txBody>
      </p:sp>
      <p:pic>
        <p:nvPicPr>
          <p:cNvPr id="12" name="Picture 11" descr="April6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592" y="548640"/>
            <a:ext cx="8810244" cy="61722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3" name="Picture 12" descr="April14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592" y="548640"/>
            <a:ext cx="8810244" cy="61722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4" name="Picture 13" descr="April22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4592" y="548640"/>
            <a:ext cx="8810244" cy="61722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30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3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6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3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08857" y="114300"/>
            <a:ext cx="8929007" cy="32657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6322" tIns="8161" rIns="16322" bIns="8161" rtlCol="0" anchor="ctr"/>
          <a:lstStyle/>
          <a:p>
            <a:pPr algn="ctr"/>
            <a:endParaRPr lang="en-US" dirty="0"/>
          </a:p>
        </p:txBody>
      </p:sp>
      <p:pic>
        <p:nvPicPr>
          <p:cNvPr id="9" name="Picture 3" descr="Z:\Working\LaurasLogo\Arrowheads\AH_blacktransparent.png"/>
          <p:cNvPicPr>
            <a:picLocks noChangeAspect="1" noChangeArrowheads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8735786" y="132176"/>
            <a:ext cx="194303" cy="262431"/>
          </a:xfrm>
          <a:prstGeom prst="rect">
            <a:avLst/>
          </a:prstGeom>
          <a:noFill/>
        </p:spPr>
      </p:pic>
      <p:sp>
        <p:nvSpPr>
          <p:cNvPr id="10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7130143" y="108857"/>
            <a:ext cx="1728107" cy="299357"/>
          </a:xfrm>
        </p:spPr>
        <p:txBody>
          <a:bodyPr/>
          <a:lstStyle/>
          <a:p>
            <a:pPr>
              <a:defRPr/>
            </a:pPr>
            <a:r>
              <a:rPr lang="en-US" altLang="en-US" sz="700" b="1" dirty="0">
                <a:solidFill>
                  <a:schemeClr val="bg1"/>
                </a:solidFill>
              </a:rPr>
              <a:t>National Park Service</a:t>
            </a:r>
          </a:p>
          <a:p>
            <a:pPr>
              <a:defRPr/>
            </a:pPr>
            <a:r>
              <a:rPr lang="en-US" altLang="en-US" sz="700" b="1" dirty="0">
                <a:solidFill>
                  <a:schemeClr val="bg1"/>
                </a:solidFill>
              </a:rPr>
              <a:t>Alaska Region Inventory and Monitoring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49679" y="95250"/>
            <a:ext cx="6381750" cy="359989"/>
          </a:xfrm>
          <a:prstGeom prst="rect">
            <a:avLst/>
          </a:prstGeom>
          <a:noFill/>
        </p:spPr>
        <p:txBody>
          <a:bodyPr wrap="square" lIns="16322" tIns="8161" rIns="16322" bIns="8161" rtlCol="0">
            <a:spAutoFit/>
          </a:bodyPr>
          <a:lstStyle/>
          <a:p>
            <a:r>
              <a:rPr lang="en-US" sz="2200" dirty="0" smtClean="0">
                <a:solidFill>
                  <a:schemeClr val="bg1"/>
                </a:solidFill>
              </a:rPr>
              <a:t>Project Status (Dec. 2010)</a:t>
            </a:r>
            <a:endParaRPr lang="en-US" sz="2200" dirty="0">
              <a:solidFill>
                <a:schemeClr val="bg1"/>
              </a:solidFill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81643" y="81643"/>
            <a:ext cx="8980714" cy="6715941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6322" tIns="8161" rIns="16322" bIns="8161"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90440" y="617499"/>
            <a:ext cx="4016430" cy="6524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09515" lvl="1" indent="-342900">
              <a:buFont typeface="+mj-lt"/>
              <a:buAutoNum type="arabicPeriod"/>
            </a:pPr>
            <a:r>
              <a:rPr lang="en-US" sz="1600" b="1" dirty="0" smtClean="0"/>
              <a:t>AVHRR &amp; MODIS Real-Time True-Color Imagery available as </a:t>
            </a:r>
            <a:r>
              <a:rPr lang="en-US" sz="1600" b="1" dirty="0" err="1" smtClean="0"/>
              <a:t>Geotif</a:t>
            </a:r>
            <a:r>
              <a:rPr lang="en-US" sz="1600" b="1" dirty="0" smtClean="0"/>
              <a:t> download, WMS feed</a:t>
            </a:r>
          </a:p>
          <a:p>
            <a:pPr marL="509515" lvl="1" indent="-342900"/>
            <a:endParaRPr lang="en-US" sz="1600" b="1" dirty="0" smtClean="0"/>
          </a:p>
          <a:p>
            <a:pPr marL="509515" lvl="1" indent="-342900">
              <a:buFont typeface="+mj-lt"/>
              <a:buAutoNum type="arabicPeriod" startAt="2"/>
            </a:pPr>
            <a:r>
              <a:rPr lang="en-US" sz="1600" b="1" dirty="0" smtClean="0"/>
              <a:t>AVHRR &amp; MODIS NDVI available as </a:t>
            </a:r>
            <a:r>
              <a:rPr lang="en-US" sz="1600" b="1" dirty="0" err="1" smtClean="0"/>
              <a:t>Geotif</a:t>
            </a:r>
            <a:r>
              <a:rPr lang="en-US" sz="1600" b="1" dirty="0" smtClean="0"/>
              <a:t> download, WMS feed, WCS feeds – needs display tweaks.</a:t>
            </a:r>
          </a:p>
          <a:p>
            <a:pPr marL="509515" lvl="1" indent="-342900">
              <a:buFont typeface="Courier New" pitchFamily="49" charset="0"/>
              <a:buChar char="o"/>
            </a:pPr>
            <a:r>
              <a:rPr lang="en-US" sz="1400" dirty="0" smtClean="0"/>
              <a:t>Terra </a:t>
            </a:r>
            <a:r>
              <a:rPr lang="en-US" sz="1400" dirty="0" err="1" smtClean="0"/>
              <a:t>eMODIS</a:t>
            </a:r>
            <a:r>
              <a:rPr lang="en-US" sz="1400" dirty="0" smtClean="0"/>
              <a:t> NDVI Alaska Mosaics weekly from 2000 through 2009 and continuing</a:t>
            </a:r>
          </a:p>
          <a:p>
            <a:pPr marL="676131" lvl="2" indent="-342900">
              <a:buFont typeface="Arial" pitchFamily="34" charset="0"/>
              <a:buChar char="•"/>
            </a:pPr>
            <a:r>
              <a:rPr lang="en-US" sz="1400" dirty="0" smtClean="0"/>
              <a:t>250m, 500m, 1000m resolutions</a:t>
            </a:r>
          </a:p>
          <a:p>
            <a:pPr marL="676131" lvl="2" indent="-342900">
              <a:buFont typeface="Arial" pitchFamily="34" charset="0"/>
              <a:buChar char="•"/>
            </a:pPr>
            <a:r>
              <a:rPr lang="en-US" sz="1400" dirty="0" smtClean="0"/>
              <a:t>Includes Cloud, Water, Snow, Date of Acquisition mask</a:t>
            </a:r>
          </a:p>
          <a:p>
            <a:pPr marL="676131" lvl="2" indent="-342900">
              <a:buFont typeface="Arial" pitchFamily="34" charset="0"/>
              <a:buChar char="•"/>
            </a:pPr>
            <a:r>
              <a:rPr lang="en-US" sz="1400" dirty="0" smtClean="0"/>
              <a:t>Imagery mapped to an Alaska Albers projection</a:t>
            </a:r>
          </a:p>
          <a:p>
            <a:pPr marL="676131" lvl="2" indent="-342900">
              <a:buFont typeface="Arial" pitchFamily="34" charset="0"/>
              <a:buChar char="•"/>
            </a:pPr>
            <a:endParaRPr lang="en-US" sz="1400" dirty="0" smtClean="0"/>
          </a:p>
          <a:p>
            <a:pPr marL="509515" lvl="1" indent="-342900">
              <a:buFont typeface="Courier New" pitchFamily="49" charset="0"/>
              <a:buChar char="o"/>
            </a:pPr>
            <a:r>
              <a:rPr lang="en-US" sz="1400" u="sng" dirty="0" err="1" smtClean="0"/>
              <a:t>eMODIS</a:t>
            </a:r>
            <a:r>
              <a:rPr lang="en-US" sz="1400" u="sng" dirty="0" smtClean="0"/>
              <a:t> map extent needs to be larger to include all park units</a:t>
            </a:r>
          </a:p>
          <a:p>
            <a:pPr marL="509515" lvl="1" indent="-342900">
              <a:buFont typeface="Courier New" pitchFamily="49" charset="0"/>
              <a:buChar char="o"/>
            </a:pPr>
            <a:endParaRPr lang="en-US" sz="1400" dirty="0" smtClean="0"/>
          </a:p>
          <a:p>
            <a:pPr marL="509515" lvl="1" indent="-342900">
              <a:buFont typeface="Courier New" pitchFamily="49" charset="0"/>
              <a:buChar char="o"/>
            </a:pPr>
            <a:r>
              <a:rPr lang="en-US" sz="1400" dirty="0" smtClean="0"/>
              <a:t>AVHRR NDVI Alaska Mosaics bi-weekly from 1990 through 2009 (April – October)</a:t>
            </a:r>
          </a:p>
          <a:p>
            <a:pPr marL="676131" lvl="2" indent="-342900">
              <a:buFont typeface="Arial" pitchFamily="34" charset="0"/>
              <a:buChar char="•"/>
            </a:pPr>
            <a:r>
              <a:rPr lang="en-US" sz="1400" dirty="0" smtClean="0"/>
              <a:t>1000m resolution</a:t>
            </a:r>
          </a:p>
          <a:p>
            <a:pPr marL="676131" lvl="2" indent="-342900">
              <a:buFont typeface="Arial" pitchFamily="34" charset="0"/>
              <a:buChar char="•"/>
            </a:pPr>
            <a:r>
              <a:rPr lang="en-US" sz="1400" dirty="0" smtClean="0"/>
              <a:t>Cloud, Date of Acquisition mask</a:t>
            </a:r>
          </a:p>
          <a:p>
            <a:pPr marL="676131" lvl="2" indent="-342900">
              <a:buFont typeface="Arial" pitchFamily="34" charset="0"/>
              <a:buChar char="•"/>
            </a:pPr>
            <a:r>
              <a:rPr lang="en-US" sz="1400" dirty="0" smtClean="0"/>
              <a:t>Imagery mapped to an Alaska Albers projection</a:t>
            </a:r>
          </a:p>
          <a:p>
            <a:pPr marL="676131" lvl="2" indent="-342900">
              <a:buFont typeface="Arial" pitchFamily="34" charset="0"/>
              <a:buChar char="•"/>
            </a:pPr>
            <a:endParaRPr lang="en-US" sz="1400" dirty="0" smtClean="0"/>
          </a:p>
          <a:p>
            <a:pPr marL="509515" lvl="1" indent="-342900">
              <a:buFont typeface="Courier New" pitchFamily="49" charset="0"/>
              <a:buChar char="o"/>
            </a:pPr>
            <a:r>
              <a:rPr lang="en-US" sz="1400" u="sng" dirty="0" smtClean="0"/>
              <a:t>Layer files (</a:t>
            </a:r>
            <a:r>
              <a:rPr lang="en-US" sz="1400" u="sng" dirty="0" err="1" smtClean="0"/>
              <a:t>symbology</a:t>
            </a:r>
            <a:r>
              <a:rPr lang="en-US" sz="1400" u="sng" dirty="0" smtClean="0"/>
              <a:t>) need to be developed for easier display in </a:t>
            </a:r>
            <a:r>
              <a:rPr lang="en-US" sz="1400" u="sng" dirty="0" err="1" smtClean="0"/>
              <a:t>ArcMap</a:t>
            </a:r>
            <a:endParaRPr lang="en-US" sz="1400" u="sng" dirty="0" smtClean="0"/>
          </a:p>
          <a:p>
            <a:pPr marL="509515" lvl="1" indent="-342900">
              <a:buFont typeface="Courier New" pitchFamily="49" charset="0"/>
              <a:buChar char="o"/>
            </a:pPr>
            <a:endParaRPr lang="en-US" sz="1400" dirty="0" smtClean="0"/>
          </a:p>
          <a:p>
            <a:pPr marL="395215" lvl="1" indent="-228600"/>
            <a:endParaRPr lang="en-US" sz="1200" dirty="0" smtClean="0"/>
          </a:p>
        </p:txBody>
      </p:sp>
      <p:sp>
        <p:nvSpPr>
          <p:cNvPr id="16" name="TextBox 15"/>
          <p:cNvSpPr txBox="1"/>
          <p:nvPr/>
        </p:nvSpPr>
        <p:spPr>
          <a:xfrm>
            <a:off x="4352922" y="617499"/>
            <a:ext cx="4418073" cy="6093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09515" lvl="1" indent="-342900">
              <a:buFont typeface="+mj-lt"/>
              <a:buAutoNum type="arabicPeriod" startAt="3"/>
            </a:pPr>
            <a:r>
              <a:rPr lang="en-US" sz="1600" b="1" dirty="0" smtClean="0"/>
              <a:t>Review of 8-day / daily snow products by NPS is needed before snow archive can be built</a:t>
            </a:r>
          </a:p>
          <a:p>
            <a:pPr marL="509515" lvl="1" indent="-342900">
              <a:buFont typeface="+mj-lt"/>
              <a:buAutoNum type="arabicPeriod" startAt="3"/>
            </a:pPr>
            <a:endParaRPr lang="en-US" sz="1600" b="1" dirty="0" smtClean="0"/>
          </a:p>
          <a:p>
            <a:pPr marL="509515" lvl="1" indent="-342900">
              <a:buFont typeface="+mj-lt"/>
              <a:buAutoNum type="arabicPeriod" startAt="3"/>
            </a:pPr>
            <a:r>
              <a:rPr lang="en-US" sz="1600" b="1" dirty="0" smtClean="0"/>
              <a:t>Metrics need to be generated for NDVI and Snow archives</a:t>
            </a:r>
          </a:p>
          <a:p>
            <a:pPr marL="676131" lvl="2" indent="-342900">
              <a:buFont typeface="Courier New" pitchFamily="49" charset="0"/>
              <a:buChar char="o"/>
            </a:pPr>
            <a:r>
              <a:rPr lang="en-US" sz="1400" dirty="0" smtClean="0"/>
              <a:t>Data stack and curves for 7-day NDVI composites:</a:t>
            </a:r>
          </a:p>
          <a:p>
            <a:pPr marL="842746" lvl="3" indent="-342900">
              <a:buFont typeface="Arial" pitchFamily="34" charset="0"/>
              <a:buChar char="•"/>
            </a:pPr>
            <a:r>
              <a:rPr lang="en-US" sz="1400" dirty="0" smtClean="0"/>
              <a:t>Start of season (Julian date)</a:t>
            </a:r>
          </a:p>
          <a:p>
            <a:pPr marL="842746" lvl="3" indent="-342900">
              <a:buFont typeface="Arial" pitchFamily="34" charset="0"/>
              <a:buChar char="•"/>
            </a:pPr>
            <a:r>
              <a:rPr lang="en-US" sz="1400" dirty="0" smtClean="0"/>
              <a:t>End of growing season (Julian date)</a:t>
            </a:r>
          </a:p>
          <a:p>
            <a:pPr marL="842746" lvl="3" indent="-342900">
              <a:buFont typeface="Arial" pitchFamily="34" charset="0"/>
              <a:buChar char="•"/>
            </a:pPr>
            <a:r>
              <a:rPr lang="en-US" sz="1400" dirty="0" smtClean="0"/>
              <a:t>Maximum NDVI</a:t>
            </a:r>
          </a:p>
          <a:p>
            <a:pPr marL="842746" lvl="3" indent="-342900">
              <a:buFont typeface="Arial" pitchFamily="34" charset="0"/>
              <a:buChar char="•"/>
            </a:pPr>
            <a:r>
              <a:rPr lang="en-US" sz="1400" dirty="0" smtClean="0"/>
              <a:t>Area under curve</a:t>
            </a:r>
          </a:p>
          <a:p>
            <a:pPr marL="842746" lvl="3" indent="-342900">
              <a:buFont typeface="Arial" pitchFamily="34" charset="0"/>
              <a:buChar char="•"/>
            </a:pPr>
            <a:r>
              <a:rPr lang="en-US" sz="1400" dirty="0" smtClean="0"/>
              <a:t>Growing season should run from Jan 1 – Dec 31</a:t>
            </a:r>
          </a:p>
          <a:p>
            <a:pPr marL="676131" lvl="2" indent="-342900">
              <a:buFont typeface="Courier New" pitchFamily="49" charset="0"/>
              <a:buChar char="o"/>
            </a:pPr>
            <a:endParaRPr lang="en-US" sz="1400" dirty="0" smtClean="0"/>
          </a:p>
          <a:p>
            <a:pPr marL="676131" lvl="2" indent="-342900">
              <a:buFont typeface="Courier New" pitchFamily="49" charset="0"/>
              <a:buChar char="o"/>
            </a:pPr>
            <a:r>
              <a:rPr lang="en-US" sz="1400" dirty="0" smtClean="0"/>
              <a:t>Data stack and curves for SNOW composites</a:t>
            </a:r>
          </a:p>
          <a:p>
            <a:pPr marL="842746" lvl="3" indent="-342900">
              <a:buFont typeface="Arial" pitchFamily="34" charset="0"/>
              <a:buChar char="•"/>
            </a:pPr>
            <a:r>
              <a:rPr lang="en-US" sz="1400" dirty="0" smtClean="0"/>
              <a:t>Start of season = 1</a:t>
            </a:r>
            <a:r>
              <a:rPr lang="en-US" sz="1400" baseline="30000" dirty="0" smtClean="0"/>
              <a:t>st</a:t>
            </a:r>
            <a:r>
              <a:rPr lang="en-US" sz="1400" dirty="0" smtClean="0"/>
              <a:t> snow (snow on)</a:t>
            </a:r>
          </a:p>
          <a:p>
            <a:pPr marL="842746" lvl="3" indent="-342900">
              <a:buFont typeface="Arial" pitchFamily="34" charset="0"/>
              <a:buChar char="•"/>
            </a:pPr>
            <a:r>
              <a:rPr lang="en-US" sz="1400" dirty="0" smtClean="0"/>
              <a:t>End of snow season = last snow (snow off)</a:t>
            </a:r>
          </a:p>
          <a:p>
            <a:pPr marL="842746" lvl="3" indent="-342900">
              <a:buFont typeface="Arial" pitchFamily="34" charset="0"/>
              <a:buChar char="•"/>
            </a:pPr>
            <a:r>
              <a:rPr lang="en-US" sz="1400" dirty="0" smtClean="0"/>
              <a:t>Number of days snow on</a:t>
            </a:r>
          </a:p>
          <a:p>
            <a:pPr marL="842746" lvl="3" indent="-342900">
              <a:buFont typeface="Arial" pitchFamily="34" charset="0"/>
              <a:buChar char="•"/>
            </a:pPr>
            <a:r>
              <a:rPr lang="en-US" sz="1400" dirty="0" smtClean="0"/>
              <a:t>Variability metric (TBD)</a:t>
            </a:r>
          </a:p>
          <a:p>
            <a:pPr marL="842746" lvl="3" indent="-342900">
              <a:buFont typeface="Arial" pitchFamily="34" charset="0"/>
              <a:buChar char="•"/>
            </a:pPr>
            <a:r>
              <a:rPr lang="en-US" sz="1400" dirty="0" smtClean="0"/>
              <a:t>Water year should run from Oct 1 – Sep 30</a:t>
            </a:r>
          </a:p>
          <a:p>
            <a:pPr marL="676131" lvl="2" indent="-342900">
              <a:buFont typeface="Courier New" pitchFamily="49" charset="0"/>
              <a:buChar char="o"/>
            </a:pPr>
            <a:endParaRPr lang="en-US" sz="1400" dirty="0" smtClean="0"/>
          </a:p>
          <a:p>
            <a:pPr marL="676131" lvl="2" indent="-342900">
              <a:buFont typeface="Courier New" pitchFamily="49" charset="0"/>
              <a:buChar char="o"/>
            </a:pPr>
            <a:r>
              <a:rPr lang="en-US" sz="1400" dirty="0" smtClean="0"/>
              <a:t>Two metrics deliveries per year</a:t>
            </a:r>
          </a:p>
          <a:p>
            <a:pPr marL="842746" lvl="3" indent="-342900">
              <a:buFont typeface="Arial" pitchFamily="34" charset="0"/>
              <a:buChar char="•"/>
            </a:pPr>
            <a:r>
              <a:rPr lang="en-US" sz="1400" dirty="0" smtClean="0"/>
              <a:t>NPS will get two product deliveries per year – one NDVI, and one Snow .  </a:t>
            </a:r>
          </a:p>
          <a:p>
            <a:pPr marL="842746" lvl="3" indent="-342900">
              <a:buFont typeface="Arial" pitchFamily="34" charset="0"/>
              <a:buChar char="•"/>
            </a:pPr>
            <a:r>
              <a:rPr lang="en-US" sz="1400" dirty="0" smtClean="0"/>
              <a:t>Deliveries to be at end of NDVI season, and end of Snow Season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08857" y="114300"/>
            <a:ext cx="8929007" cy="32657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6322" tIns="8161" rIns="16322" bIns="8161" rtlCol="0" anchor="ctr"/>
          <a:lstStyle/>
          <a:p>
            <a:pPr algn="ctr"/>
            <a:endParaRPr lang="en-US" dirty="0"/>
          </a:p>
        </p:txBody>
      </p:sp>
      <p:pic>
        <p:nvPicPr>
          <p:cNvPr id="9" name="Picture 3" descr="Z:\Working\LaurasLogo\Arrowheads\AH_blacktransparent.png"/>
          <p:cNvPicPr>
            <a:picLocks noChangeAspect="1" noChangeArrowheads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8735786" y="132176"/>
            <a:ext cx="194303" cy="262431"/>
          </a:xfrm>
          <a:prstGeom prst="rect">
            <a:avLst/>
          </a:prstGeom>
          <a:noFill/>
        </p:spPr>
      </p:pic>
      <p:sp>
        <p:nvSpPr>
          <p:cNvPr id="10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7130143" y="108857"/>
            <a:ext cx="1728107" cy="299357"/>
          </a:xfrm>
        </p:spPr>
        <p:txBody>
          <a:bodyPr/>
          <a:lstStyle/>
          <a:p>
            <a:pPr>
              <a:defRPr/>
            </a:pPr>
            <a:r>
              <a:rPr lang="en-US" altLang="en-US" sz="700" b="1" dirty="0">
                <a:solidFill>
                  <a:schemeClr val="bg1"/>
                </a:solidFill>
              </a:rPr>
              <a:t>National Park Service</a:t>
            </a:r>
          </a:p>
          <a:p>
            <a:pPr>
              <a:defRPr/>
            </a:pPr>
            <a:r>
              <a:rPr lang="en-US" altLang="en-US" sz="700" b="1" dirty="0">
                <a:solidFill>
                  <a:schemeClr val="bg1"/>
                </a:solidFill>
              </a:rPr>
              <a:t>Alaska Region Inventory and Monitoring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49679" y="95250"/>
            <a:ext cx="6381750" cy="359989"/>
          </a:xfrm>
          <a:prstGeom prst="rect">
            <a:avLst/>
          </a:prstGeom>
          <a:noFill/>
        </p:spPr>
        <p:txBody>
          <a:bodyPr wrap="square" lIns="16322" tIns="8161" rIns="16322" bIns="8161" rtlCol="0">
            <a:spAutoFit/>
          </a:bodyPr>
          <a:lstStyle/>
          <a:p>
            <a:r>
              <a:rPr lang="en-US" sz="2200" dirty="0" smtClean="0">
                <a:solidFill>
                  <a:schemeClr val="bg1"/>
                </a:solidFill>
              </a:rPr>
              <a:t>Questions?</a:t>
            </a:r>
            <a:endParaRPr lang="en-US" sz="2200" dirty="0">
              <a:solidFill>
                <a:schemeClr val="bg1"/>
              </a:solidFill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81643" y="81643"/>
            <a:ext cx="8980714" cy="6715941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6322" tIns="8161" rIns="16322" bIns="8161" rtlCol="0" anchor="ctr"/>
          <a:lstStyle/>
          <a:p>
            <a:pPr algn="ctr"/>
            <a:endParaRPr lang="en-US"/>
          </a:p>
        </p:txBody>
      </p:sp>
      <p:pic>
        <p:nvPicPr>
          <p:cNvPr id="11" name="Picture 10" descr="IMGP0197.JPG"/>
          <p:cNvPicPr>
            <a:picLocks noChangeAspect="1"/>
          </p:cNvPicPr>
          <p:nvPr/>
        </p:nvPicPr>
        <p:blipFill>
          <a:blip r:embed="rId4" cstate="email"/>
          <a:stretch>
            <a:fillRect/>
          </a:stretch>
        </p:blipFill>
        <p:spPr>
          <a:xfrm>
            <a:off x="2137410" y="533400"/>
            <a:ext cx="4629150" cy="61722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08857" y="114300"/>
            <a:ext cx="8929007" cy="32657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6322" tIns="8161" rIns="16322" bIns="8161" rtlCol="0" anchor="ctr"/>
          <a:lstStyle/>
          <a:p>
            <a:pPr algn="ctr"/>
            <a:endParaRPr lang="en-US" dirty="0"/>
          </a:p>
        </p:txBody>
      </p:sp>
      <p:pic>
        <p:nvPicPr>
          <p:cNvPr id="9" name="Picture 3" descr="Z:\Working\LaurasLogo\Arrowheads\AH_blacktransparent.png"/>
          <p:cNvPicPr>
            <a:picLocks noChangeAspect="1" noChangeArrowheads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8735786" y="132176"/>
            <a:ext cx="194303" cy="262431"/>
          </a:xfrm>
          <a:prstGeom prst="rect">
            <a:avLst/>
          </a:prstGeom>
          <a:noFill/>
        </p:spPr>
      </p:pic>
      <p:sp>
        <p:nvSpPr>
          <p:cNvPr id="10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7130143" y="108857"/>
            <a:ext cx="1728107" cy="299357"/>
          </a:xfrm>
        </p:spPr>
        <p:txBody>
          <a:bodyPr/>
          <a:lstStyle/>
          <a:p>
            <a:pPr>
              <a:defRPr/>
            </a:pPr>
            <a:r>
              <a:rPr lang="en-US" altLang="en-US" sz="700" b="1" dirty="0">
                <a:solidFill>
                  <a:schemeClr val="bg1"/>
                </a:solidFill>
              </a:rPr>
              <a:t>National Park Service</a:t>
            </a:r>
          </a:p>
          <a:p>
            <a:pPr>
              <a:defRPr/>
            </a:pPr>
            <a:r>
              <a:rPr lang="en-US" altLang="en-US" sz="700" b="1" dirty="0">
                <a:solidFill>
                  <a:schemeClr val="bg1"/>
                </a:solidFill>
              </a:rPr>
              <a:t>Alaska Region Inventory and Monitoring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49679" y="95250"/>
            <a:ext cx="6381750" cy="359989"/>
          </a:xfrm>
          <a:prstGeom prst="rect">
            <a:avLst/>
          </a:prstGeom>
          <a:noFill/>
        </p:spPr>
        <p:txBody>
          <a:bodyPr wrap="square" lIns="16322" tIns="8161" rIns="16322" bIns="8161" rtlCol="0">
            <a:spAutoFit/>
          </a:bodyPr>
          <a:lstStyle/>
          <a:p>
            <a:r>
              <a:rPr lang="en-US" sz="2200" dirty="0" smtClean="0">
                <a:solidFill>
                  <a:schemeClr val="bg1"/>
                </a:solidFill>
              </a:rPr>
              <a:t>Objectives</a:t>
            </a:r>
            <a:endParaRPr lang="en-US" sz="2200" dirty="0">
              <a:solidFill>
                <a:schemeClr val="bg1"/>
              </a:solidFill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81643" y="81643"/>
            <a:ext cx="8980714" cy="6715941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6322" tIns="8161" rIns="16322" bIns="8161"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90440" y="580986"/>
            <a:ext cx="4673664" cy="3323987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dirty="0" smtClean="0"/>
              <a:t>The primary objectives for monitoring are: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 smtClean="0"/>
              <a:t>Onset and freeze-up of ice on large freshwater bodies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 smtClean="0"/>
              <a:t>Pattern and timing of snow cover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 smtClean="0"/>
              <a:t>Timing of green-up and senescence in vegetation (i.e., vegetative productivity).</a:t>
            </a:r>
          </a:p>
          <a:p>
            <a:endParaRPr lang="en-US" sz="1400" dirty="0" smtClean="0"/>
          </a:p>
          <a:p>
            <a:r>
              <a:rPr lang="en-US" sz="1400" dirty="0" smtClean="0"/>
              <a:t>Monitoring requires: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 smtClean="0"/>
              <a:t>Temporal window of days to weeks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 smtClean="0"/>
              <a:t>Ability to track processes at a large spatial scale 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 smtClean="0"/>
              <a:t>Large size and wilderness character of parklands in Alaska limits ground-based measurements. </a:t>
            </a:r>
          </a:p>
          <a:p>
            <a:pPr marL="228600" indent="-228600"/>
            <a:endParaRPr lang="en-US" sz="1400" dirty="0" smtClean="0"/>
          </a:p>
          <a:p>
            <a:pPr marL="228600" indent="-228600"/>
            <a:r>
              <a:rPr lang="en-US" sz="1400" dirty="0" smtClean="0"/>
              <a:t>Satellite sensor data provides measurement for: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 smtClean="0"/>
              <a:t>Freeze-up &amp; Snow Cover			Snow &amp; Ice Satellite Data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 smtClean="0"/>
              <a:t>Vegetative Productivity			NDVI</a:t>
            </a:r>
          </a:p>
        </p:txBody>
      </p:sp>
      <p:pic>
        <p:nvPicPr>
          <p:cNvPr id="11" name="Picture 10" descr="NDVI_Metrics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075005" y="2795683"/>
            <a:ext cx="3586451" cy="2349427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" name="Picture 12" descr="Illiamna_Snow.jpg"/>
          <p:cNvPicPr>
            <a:picLocks noChangeAspect="1"/>
          </p:cNvPicPr>
          <p:nvPr/>
        </p:nvPicPr>
        <p:blipFill>
          <a:blip r:embed="rId5"/>
          <a:srcRect t="28011"/>
          <a:stretch>
            <a:fillRect/>
          </a:stretch>
        </p:blipFill>
        <p:spPr>
          <a:xfrm>
            <a:off x="153927" y="5200849"/>
            <a:ext cx="7462794" cy="155083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4" name="TextBox 13"/>
          <p:cNvSpPr txBox="1"/>
          <p:nvPr/>
        </p:nvSpPr>
        <p:spPr>
          <a:xfrm>
            <a:off x="4937130" y="1644463"/>
            <a:ext cx="41259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1200" dirty="0" smtClean="0"/>
              <a:t> V</a:t>
            </a:r>
            <a:r>
              <a:rPr lang="ru-RU" sz="1200" dirty="0" smtClean="0"/>
              <a:t>alues in the range of -1.0 to 1.0</a:t>
            </a:r>
            <a:endParaRPr lang="en-US" sz="1200" dirty="0" smtClean="0"/>
          </a:p>
          <a:p>
            <a:pPr>
              <a:buFont typeface="Arial" pitchFamily="34" charset="0"/>
              <a:buChar char="•"/>
            </a:pPr>
            <a:endParaRPr lang="en-US" sz="1200" dirty="0" smtClean="0"/>
          </a:p>
          <a:p>
            <a:pPr>
              <a:buFont typeface="Arial" pitchFamily="34" charset="0"/>
              <a:buChar char="•"/>
            </a:pPr>
            <a:r>
              <a:rPr lang="en-US" sz="1200" dirty="0" smtClean="0"/>
              <a:t> P</a:t>
            </a:r>
            <a:r>
              <a:rPr lang="ru-RU" sz="1200" dirty="0" smtClean="0"/>
              <a:t>ositive values indicate green vegetation</a:t>
            </a:r>
            <a:endParaRPr lang="en-US" sz="1200" dirty="0" smtClean="0"/>
          </a:p>
          <a:p>
            <a:pPr>
              <a:buFont typeface="Arial" pitchFamily="34" charset="0"/>
              <a:buChar char="•"/>
            </a:pPr>
            <a:endParaRPr lang="en-US" sz="1200" dirty="0" smtClean="0"/>
          </a:p>
          <a:p>
            <a:pPr>
              <a:buFont typeface="Arial" pitchFamily="34" charset="0"/>
              <a:buChar char="•"/>
            </a:pPr>
            <a:r>
              <a:rPr lang="en-US" sz="1200" dirty="0" smtClean="0"/>
              <a:t> N</a:t>
            </a:r>
            <a:r>
              <a:rPr lang="ru-RU" sz="1200" dirty="0" smtClean="0"/>
              <a:t>egative values indicate nonvegetated surface features such </a:t>
            </a:r>
            <a:endParaRPr lang="en-US" sz="1200" dirty="0" smtClean="0"/>
          </a:p>
          <a:p>
            <a:r>
              <a:rPr lang="en-US" sz="1200" dirty="0" smtClean="0"/>
              <a:t>   </a:t>
            </a:r>
            <a:r>
              <a:rPr lang="ru-RU" sz="1200" dirty="0" smtClean="0"/>
              <a:t>as water, barren, ice, snow, or clouds</a:t>
            </a:r>
            <a:endParaRPr lang="en-US" sz="1200" dirty="0" smtClean="0"/>
          </a:p>
        </p:txBody>
      </p:sp>
      <p:sp>
        <p:nvSpPr>
          <p:cNvPr id="16" name="TextBox 15"/>
          <p:cNvSpPr txBox="1"/>
          <p:nvPr/>
        </p:nvSpPr>
        <p:spPr>
          <a:xfrm>
            <a:off x="80901" y="4962546"/>
            <a:ext cx="62072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Satellite image time series of lake ice breakup on Lake Iliamna, April 15 – May 10, 2005</a:t>
            </a:r>
            <a:endParaRPr lang="en-US" sz="1200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5156208" y="991431"/>
            <a:ext cx="3505248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smtClean="0"/>
              <a:t>NDVI = (NIR – R)/(NIR + R)</a:t>
            </a:r>
          </a:p>
          <a:p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4754565" y="544473"/>
            <a:ext cx="430853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 smtClean="0">
                <a:solidFill>
                  <a:srgbClr val="00B050"/>
                </a:solidFill>
              </a:rPr>
              <a:t>Green vegetation </a:t>
            </a:r>
            <a:r>
              <a:rPr lang="en-US" sz="1400" i="1" u="sng" dirty="0" smtClean="0">
                <a:solidFill>
                  <a:srgbClr val="00B050"/>
                </a:solidFill>
              </a:rPr>
              <a:t>reflects</a:t>
            </a:r>
            <a:r>
              <a:rPr lang="en-US" sz="1400" i="1" dirty="0" smtClean="0">
                <a:solidFill>
                  <a:srgbClr val="00B050"/>
                </a:solidFill>
              </a:rPr>
              <a:t> strongly </a:t>
            </a:r>
            <a:r>
              <a:rPr lang="en-US" sz="1400" i="1" u="sng" dirty="0" smtClean="0">
                <a:solidFill>
                  <a:srgbClr val="00B050"/>
                </a:solidFill>
              </a:rPr>
              <a:t>in the NIR</a:t>
            </a:r>
            <a:r>
              <a:rPr lang="en-US" sz="1400" i="1" dirty="0" smtClean="0">
                <a:solidFill>
                  <a:srgbClr val="00B050"/>
                </a:solidFill>
              </a:rPr>
              <a:t> band and </a:t>
            </a:r>
            <a:r>
              <a:rPr lang="en-US" sz="1400" i="1" u="sng" dirty="0" smtClean="0">
                <a:solidFill>
                  <a:srgbClr val="00B050"/>
                </a:solidFill>
              </a:rPr>
              <a:t>absorbs</a:t>
            </a:r>
            <a:r>
              <a:rPr lang="en-US" sz="1400" i="1" dirty="0" smtClean="0">
                <a:solidFill>
                  <a:srgbClr val="00B050"/>
                </a:solidFill>
              </a:rPr>
              <a:t> strongly </a:t>
            </a:r>
            <a:r>
              <a:rPr lang="en-US" sz="1400" i="1" u="sng" dirty="0" smtClean="0">
                <a:solidFill>
                  <a:srgbClr val="00B050"/>
                </a:solidFill>
              </a:rPr>
              <a:t>in the R band</a:t>
            </a:r>
            <a:r>
              <a:rPr lang="en-US" sz="1400" i="1" dirty="0" smtClean="0">
                <a:solidFill>
                  <a:srgbClr val="00B050"/>
                </a:solidFill>
              </a:rPr>
              <a:t>. </a:t>
            </a:r>
          </a:p>
          <a:p>
            <a:endParaRPr lang="en-US" dirty="0"/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2344707" y="3502026"/>
            <a:ext cx="511182" cy="1588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2344707" y="3719516"/>
            <a:ext cx="511182" cy="1588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226953" y="507960"/>
            <a:ext cx="4125968" cy="2227293"/>
          </a:xfrm>
          <a:prstGeom prst="rect">
            <a:avLst/>
          </a:prstGeom>
          <a:noFill/>
          <a:ln w="12700"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4791079" y="507960"/>
            <a:ext cx="4125968" cy="1789137"/>
          </a:xfrm>
          <a:prstGeom prst="rect">
            <a:avLst/>
          </a:prstGeom>
          <a:noFill/>
          <a:ln w="12700"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08857" y="114300"/>
            <a:ext cx="8929007" cy="32657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6322" tIns="8161" rIns="16322" bIns="8161" rtlCol="0" anchor="ctr"/>
          <a:lstStyle/>
          <a:p>
            <a:pPr algn="ctr"/>
            <a:endParaRPr lang="en-US" dirty="0"/>
          </a:p>
        </p:txBody>
      </p:sp>
      <p:pic>
        <p:nvPicPr>
          <p:cNvPr id="9" name="Picture 3" descr="Z:\Working\LaurasLogo\Arrowheads\AH_blacktransparent.png"/>
          <p:cNvPicPr>
            <a:picLocks noChangeAspect="1" noChangeArrowheads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8735786" y="132176"/>
            <a:ext cx="194303" cy="262431"/>
          </a:xfrm>
          <a:prstGeom prst="rect">
            <a:avLst/>
          </a:prstGeom>
          <a:noFill/>
        </p:spPr>
      </p:pic>
      <p:sp>
        <p:nvSpPr>
          <p:cNvPr id="10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7130143" y="108857"/>
            <a:ext cx="1728107" cy="299357"/>
          </a:xfrm>
        </p:spPr>
        <p:txBody>
          <a:bodyPr/>
          <a:lstStyle/>
          <a:p>
            <a:pPr>
              <a:defRPr/>
            </a:pPr>
            <a:r>
              <a:rPr lang="en-US" altLang="en-US" sz="700" b="1" dirty="0">
                <a:solidFill>
                  <a:schemeClr val="bg1"/>
                </a:solidFill>
              </a:rPr>
              <a:t>National Park Service</a:t>
            </a:r>
          </a:p>
          <a:p>
            <a:pPr>
              <a:defRPr/>
            </a:pPr>
            <a:r>
              <a:rPr lang="en-US" altLang="en-US" sz="700" b="1" dirty="0">
                <a:solidFill>
                  <a:schemeClr val="bg1"/>
                </a:solidFill>
              </a:rPr>
              <a:t>Alaska Region Inventory and Monitoring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49679" y="95250"/>
            <a:ext cx="6381750" cy="359989"/>
          </a:xfrm>
          <a:prstGeom prst="rect">
            <a:avLst/>
          </a:prstGeom>
          <a:noFill/>
        </p:spPr>
        <p:txBody>
          <a:bodyPr wrap="square" lIns="16322" tIns="8161" rIns="16322" bIns="8161" rtlCol="0">
            <a:spAutoFit/>
          </a:bodyPr>
          <a:lstStyle/>
          <a:p>
            <a:r>
              <a:rPr lang="en-US" sz="2200" dirty="0" smtClean="0">
                <a:solidFill>
                  <a:schemeClr val="bg1"/>
                </a:solidFill>
              </a:rPr>
              <a:t>AVHRR &amp; MODIS Sensors</a:t>
            </a:r>
            <a:endParaRPr lang="en-US" sz="2200" dirty="0">
              <a:solidFill>
                <a:schemeClr val="bg1"/>
              </a:solidFill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81643" y="81643"/>
            <a:ext cx="8980714" cy="6715941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6322" tIns="8161" rIns="16322" bIns="8161" rtlCol="0" anchor="ctr"/>
          <a:lstStyle/>
          <a:p>
            <a:pPr algn="ctr"/>
            <a:endParaRPr lang="en-US"/>
          </a:p>
        </p:txBody>
      </p:sp>
      <p:pic>
        <p:nvPicPr>
          <p:cNvPr id="14" name="Picture 13" descr="AVHRR_Specs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952" y="2954331"/>
            <a:ext cx="4124271" cy="372432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5" name="Picture 14" descr="MODIS_Specs_Terra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791078" y="4615721"/>
            <a:ext cx="4136904" cy="206293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8" name="Rectangle 17"/>
          <p:cNvSpPr/>
          <p:nvPr/>
        </p:nvSpPr>
        <p:spPr>
          <a:xfrm>
            <a:off x="4754565" y="1281434"/>
            <a:ext cx="3943404" cy="1015663"/>
          </a:xfrm>
          <a:prstGeom prst="rect">
            <a:avLst/>
          </a:prstGeom>
        </p:spPr>
        <p:txBody>
          <a:bodyPr wrap="square" numCol="2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1200" dirty="0" smtClean="0"/>
              <a:t> Land/cloud boundaries</a:t>
            </a:r>
          </a:p>
          <a:p>
            <a:pPr>
              <a:buFont typeface="Arial" pitchFamily="34" charset="0"/>
              <a:buChar char="•"/>
            </a:pPr>
            <a:r>
              <a:rPr lang="en-US" sz="1200" dirty="0" smtClean="0"/>
              <a:t> Land/cloud properties </a:t>
            </a:r>
          </a:p>
          <a:p>
            <a:pPr>
              <a:buFont typeface="Arial" pitchFamily="34" charset="0"/>
              <a:buChar char="•"/>
            </a:pPr>
            <a:r>
              <a:rPr lang="en-US" sz="1200" dirty="0" smtClean="0"/>
              <a:t> Ocean color</a:t>
            </a:r>
          </a:p>
          <a:p>
            <a:pPr>
              <a:buFont typeface="Arial" pitchFamily="34" charset="0"/>
              <a:buChar char="•"/>
            </a:pPr>
            <a:r>
              <a:rPr lang="en-US" sz="1200" dirty="0" smtClean="0"/>
              <a:t> Atmospheric water vapor </a:t>
            </a:r>
          </a:p>
          <a:p>
            <a:pPr>
              <a:buFont typeface="Arial" pitchFamily="34" charset="0"/>
              <a:buChar char="•"/>
            </a:pPr>
            <a:r>
              <a:rPr lang="en-US" sz="1200" dirty="0" smtClean="0"/>
              <a:t> Surface/cloud temperature</a:t>
            </a:r>
          </a:p>
          <a:p>
            <a:pPr>
              <a:buFont typeface="Arial" pitchFamily="34" charset="0"/>
              <a:buChar char="•"/>
            </a:pPr>
            <a:r>
              <a:rPr lang="en-US" sz="1200" dirty="0" smtClean="0"/>
              <a:t> Atmospheric temperature </a:t>
            </a:r>
          </a:p>
          <a:p>
            <a:pPr>
              <a:buFont typeface="Arial" pitchFamily="34" charset="0"/>
              <a:buChar char="•"/>
            </a:pPr>
            <a:r>
              <a:rPr lang="en-US" sz="1200" dirty="0" smtClean="0"/>
              <a:t> Cirrus clouds/water vapor </a:t>
            </a:r>
          </a:p>
          <a:p>
            <a:pPr>
              <a:buFont typeface="Arial" pitchFamily="34" charset="0"/>
              <a:buChar char="•"/>
            </a:pPr>
            <a:r>
              <a:rPr lang="en-US" sz="1200" dirty="0" smtClean="0"/>
              <a:t> Ozone </a:t>
            </a:r>
          </a:p>
          <a:p>
            <a:pPr>
              <a:buFont typeface="Arial" pitchFamily="34" charset="0"/>
              <a:buChar char="•"/>
            </a:pPr>
            <a:r>
              <a:rPr lang="en-US" sz="1200" dirty="0" smtClean="0"/>
              <a:t> Surface/cloud temperature</a:t>
            </a:r>
          </a:p>
          <a:p>
            <a:pPr>
              <a:buFont typeface="Arial" pitchFamily="34" charset="0"/>
              <a:buChar char="•"/>
            </a:pPr>
            <a:r>
              <a:rPr lang="en-US" sz="1200" dirty="0" smtClean="0"/>
              <a:t> Cloud top </a:t>
            </a:r>
            <a:r>
              <a:rPr lang="en-US" sz="1100" dirty="0" smtClean="0"/>
              <a:t>altitude </a:t>
            </a:r>
          </a:p>
        </p:txBody>
      </p:sp>
      <p:sp>
        <p:nvSpPr>
          <p:cNvPr id="19" name="Rectangle 18"/>
          <p:cNvSpPr/>
          <p:nvPr/>
        </p:nvSpPr>
        <p:spPr>
          <a:xfrm>
            <a:off x="219078" y="1274733"/>
            <a:ext cx="4572000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1200" dirty="0" smtClean="0"/>
              <a:t> Volcano monitoring</a:t>
            </a:r>
          </a:p>
          <a:p>
            <a:pPr>
              <a:buFont typeface="Arial" pitchFamily="34" charset="0"/>
              <a:buChar char="•"/>
            </a:pPr>
            <a:r>
              <a:rPr lang="en-US" sz="1200" dirty="0" smtClean="0"/>
              <a:t> Weather research and operations</a:t>
            </a:r>
          </a:p>
          <a:p>
            <a:pPr>
              <a:buFont typeface="Arial" pitchFamily="34" charset="0"/>
              <a:buChar char="•"/>
            </a:pPr>
            <a:r>
              <a:rPr lang="en-US" sz="1200" dirty="0" smtClean="0"/>
              <a:t> Sea ice studies</a:t>
            </a:r>
          </a:p>
          <a:p>
            <a:pPr>
              <a:buFont typeface="Arial" pitchFamily="34" charset="0"/>
              <a:buChar char="•"/>
            </a:pPr>
            <a:r>
              <a:rPr lang="en-US" sz="1200" dirty="0" smtClean="0"/>
              <a:t> Forest fire spread and smoke monitoring</a:t>
            </a:r>
          </a:p>
          <a:p>
            <a:pPr>
              <a:buFont typeface="Arial" pitchFamily="34" charset="0"/>
              <a:buChar char="•"/>
            </a:pPr>
            <a:r>
              <a:rPr lang="en-US" sz="1200" dirty="0" smtClean="0"/>
              <a:t> Large area vegetation mapping and vigor determination</a:t>
            </a:r>
          </a:p>
          <a:p>
            <a:pPr>
              <a:buFont typeface="Arial" pitchFamily="34" charset="0"/>
              <a:buChar char="•"/>
            </a:pPr>
            <a:r>
              <a:rPr lang="en-US" sz="1200" dirty="0" smtClean="0"/>
              <a:t> Sea surface temperature calculation</a:t>
            </a:r>
          </a:p>
          <a:p>
            <a:pPr>
              <a:buFont typeface="Arial" pitchFamily="34" charset="0"/>
              <a:buChar char="•"/>
            </a:pPr>
            <a:r>
              <a:rPr lang="en-US" sz="1200" dirty="0" smtClean="0"/>
              <a:t> Ocean turbidity and surface circulation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754565" y="482350"/>
            <a:ext cx="3651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smtClean="0"/>
              <a:t>Moderate Resolution Imaging </a:t>
            </a:r>
            <a:r>
              <a:rPr lang="en-US" sz="1800" b="1" dirty="0" err="1" smtClean="0"/>
              <a:t>Spectroradiometer</a:t>
            </a:r>
            <a:r>
              <a:rPr lang="en-US" sz="1800" b="1" dirty="0" smtClean="0"/>
              <a:t> (MODIS)</a:t>
            </a:r>
          </a:p>
        </p:txBody>
      </p:sp>
      <p:pic>
        <p:nvPicPr>
          <p:cNvPr id="16" name="Picture 15" descr="MODIS_Aqua_Specs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791078" y="2406636"/>
            <a:ext cx="4125969" cy="204965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1" name="TextBox 20"/>
          <p:cNvSpPr txBox="1"/>
          <p:nvPr/>
        </p:nvSpPr>
        <p:spPr>
          <a:xfrm>
            <a:off x="4754565" y="1092168"/>
            <a:ext cx="167959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Uses:</a:t>
            </a:r>
          </a:p>
          <a:p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219078" y="484167"/>
            <a:ext cx="4162482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smtClean="0"/>
              <a:t>Advanced Very High Resolution Radiometer (AVHRR) </a:t>
            </a:r>
          </a:p>
          <a:p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219078" y="1092168"/>
            <a:ext cx="167959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Uses: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"/>
          <p:cNvPicPr>
            <a:picLocks noChangeAspect="1" noChangeArrowheads="1"/>
          </p:cNvPicPr>
          <p:nvPr/>
        </p:nvPicPr>
        <p:blipFill>
          <a:blip r:embed="rId3"/>
          <a:srcRect l="1918" t="2525" r="959" b="1263"/>
          <a:stretch>
            <a:fillRect/>
          </a:stretch>
        </p:blipFill>
        <p:spPr bwMode="auto">
          <a:xfrm>
            <a:off x="834874" y="722236"/>
            <a:ext cx="7548789" cy="5680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Rectangle 7"/>
          <p:cNvSpPr/>
          <p:nvPr/>
        </p:nvSpPr>
        <p:spPr>
          <a:xfrm>
            <a:off x="108857" y="114300"/>
            <a:ext cx="8929007" cy="32657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6322" tIns="8161" rIns="16322" bIns="8161" rtlCol="0" anchor="ctr"/>
          <a:lstStyle/>
          <a:p>
            <a:pPr algn="ctr"/>
            <a:endParaRPr lang="en-US" dirty="0"/>
          </a:p>
        </p:txBody>
      </p:sp>
      <p:pic>
        <p:nvPicPr>
          <p:cNvPr id="9" name="Picture 3" descr="Z:\Working\LaurasLogo\Arrowheads\AH_blacktransparent.png"/>
          <p:cNvPicPr>
            <a:picLocks noChangeAspect="1" noChangeArrowheads="1"/>
          </p:cNvPicPr>
          <p:nvPr/>
        </p:nvPicPr>
        <p:blipFill>
          <a:blip r:embed="rId4" cstate="email"/>
          <a:srcRect/>
          <a:stretch>
            <a:fillRect/>
          </a:stretch>
        </p:blipFill>
        <p:spPr bwMode="auto">
          <a:xfrm>
            <a:off x="8735786" y="132176"/>
            <a:ext cx="194303" cy="262431"/>
          </a:xfrm>
          <a:prstGeom prst="rect">
            <a:avLst/>
          </a:prstGeom>
          <a:noFill/>
        </p:spPr>
      </p:pic>
      <p:sp>
        <p:nvSpPr>
          <p:cNvPr id="10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7130143" y="108857"/>
            <a:ext cx="1728107" cy="299357"/>
          </a:xfrm>
        </p:spPr>
        <p:txBody>
          <a:bodyPr/>
          <a:lstStyle/>
          <a:p>
            <a:pPr>
              <a:defRPr/>
            </a:pPr>
            <a:r>
              <a:rPr lang="en-US" altLang="en-US" sz="700" b="1" dirty="0">
                <a:solidFill>
                  <a:schemeClr val="bg1"/>
                </a:solidFill>
              </a:rPr>
              <a:t>National Park Service</a:t>
            </a:r>
          </a:p>
          <a:p>
            <a:pPr>
              <a:defRPr/>
            </a:pPr>
            <a:r>
              <a:rPr lang="en-US" altLang="en-US" sz="700" b="1" dirty="0">
                <a:solidFill>
                  <a:schemeClr val="bg1"/>
                </a:solidFill>
              </a:rPr>
              <a:t>Alaska Region Inventory and Monitoring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49679" y="95250"/>
            <a:ext cx="6381750" cy="324258"/>
          </a:xfrm>
          <a:prstGeom prst="rect">
            <a:avLst/>
          </a:prstGeom>
          <a:noFill/>
        </p:spPr>
        <p:txBody>
          <a:bodyPr wrap="square" lIns="16322" tIns="8161" rIns="16322" bIns="8161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SWAN NDVI/Snow Process Flow (Original)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81643" y="81643"/>
            <a:ext cx="8980714" cy="6715941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6322" tIns="8161" rIns="16322" bIns="8161"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609600" y="2209800"/>
            <a:ext cx="7924800" cy="4343400"/>
          </a:xfrm>
          <a:prstGeom prst="rect">
            <a:avLst/>
          </a:prstGeom>
          <a:noFill/>
          <a:ln w="444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/>
          <p:cNvSpPr/>
          <p:nvPr/>
        </p:nvSpPr>
        <p:spPr>
          <a:xfrm>
            <a:off x="4535487" y="3355974"/>
            <a:ext cx="4418072" cy="3395709"/>
          </a:xfrm>
          <a:prstGeom prst="rect">
            <a:avLst/>
          </a:prstGeom>
          <a:noFill/>
          <a:ln w="12700"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 descr="sarah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8480" y="5605461"/>
            <a:ext cx="914400" cy="10287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Rectangle 7"/>
          <p:cNvSpPr/>
          <p:nvPr/>
        </p:nvSpPr>
        <p:spPr>
          <a:xfrm>
            <a:off x="108857" y="114300"/>
            <a:ext cx="8929007" cy="32657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6322" tIns="8161" rIns="16322" bIns="8161" rtlCol="0" anchor="ctr"/>
          <a:lstStyle/>
          <a:p>
            <a:pPr algn="ctr"/>
            <a:endParaRPr lang="en-US" dirty="0"/>
          </a:p>
        </p:txBody>
      </p:sp>
      <p:pic>
        <p:nvPicPr>
          <p:cNvPr id="9" name="Picture 3" descr="Z:\Working\LaurasLogo\Arrowheads\AH_blacktransparent.png"/>
          <p:cNvPicPr>
            <a:picLocks noChangeAspect="1" noChangeArrowheads="1"/>
          </p:cNvPicPr>
          <p:nvPr/>
        </p:nvPicPr>
        <p:blipFill>
          <a:blip r:embed="rId5" cstate="email"/>
          <a:srcRect/>
          <a:stretch>
            <a:fillRect/>
          </a:stretch>
        </p:blipFill>
        <p:spPr bwMode="auto">
          <a:xfrm>
            <a:off x="8735786" y="132176"/>
            <a:ext cx="194303" cy="262431"/>
          </a:xfrm>
          <a:prstGeom prst="rect">
            <a:avLst/>
          </a:prstGeom>
          <a:noFill/>
        </p:spPr>
      </p:pic>
      <p:sp>
        <p:nvSpPr>
          <p:cNvPr id="10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7130143" y="108857"/>
            <a:ext cx="1728107" cy="299357"/>
          </a:xfrm>
        </p:spPr>
        <p:txBody>
          <a:bodyPr/>
          <a:lstStyle/>
          <a:p>
            <a:pPr>
              <a:defRPr/>
            </a:pPr>
            <a:r>
              <a:rPr lang="en-US" altLang="en-US" sz="700" b="1" dirty="0">
                <a:solidFill>
                  <a:schemeClr val="bg1"/>
                </a:solidFill>
              </a:rPr>
              <a:t>National Park Service</a:t>
            </a:r>
          </a:p>
          <a:p>
            <a:pPr>
              <a:defRPr/>
            </a:pPr>
            <a:r>
              <a:rPr lang="en-US" altLang="en-US" sz="700" b="1" dirty="0">
                <a:solidFill>
                  <a:schemeClr val="bg1"/>
                </a:solidFill>
              </a:rPr>
              <a:t>Alaska Region Inventory and Monitoring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49679" y="95250"/>
            <a:ext cx="6381750" cy="359989"/>
          </a:xfrm>
          <a:prstGeom prst="rect">
            <a:avLst/>
          </a:prstGeom>
          <a:noFill/>
        </p:spPr>
        <p:txBody>
          <a:bodyPr wrap="square" lIns="16322" tIns="8161" rIns="16322" bIns="8161" rtlCol="0">
            <a:spAutoFit/>
          </a:bodyPr>
          <a:lstStyle/>
          <a:p>
            <a:r>
              <a:rPr lang="en-US" sz="2200" dirty="0" smtClean="0">
                <a:solidFill>
                  <a:schemeClr val="bg1"/>
                </a:solidFill>
              </a:rPr>
              <a:t>GINA</a:t>
            </a:r>
            <a:endParaRPr lang="en-US" sz="2200" dirty="0">
              <a:solidFill>
                <a:schemeClr val="bg1"/>
              </a:solidFill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81643" y="81643"/>
            <a:ext cx="8980714" cy="6715941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6322" tIns="8161" rIns="16322" bIns="8161" rtlCol="0" anchor="ctr"/>
          <a:lstStyle/>
          <a:p>
            <a:pPr algn="ctr"/>
            <a:endParaRPr lang="en-US"/>
          </a:p>
        </p:txBody>
      </p:sp>
      <p:graphicFrame>
        <p:nvGraphicFramePr>
          <p:cNvPr id="15" name="Object 2"/>
          <p:cNvGraphicFramePr>
            <a:graphicFrameLocks noChangeAspect="1"/>
          </p:cNvGraphicFramePr>
          <p:nvPr/>
        </p:nvGraphicFramePr>
        <p:xfrm>
          <a:off x="4648200" y="4565650"/>
          <a:ext cx="4267200" cy="2139950"/>
        </p:xfrm>
        <a:graphic>
          <a:graphicData uri="http://schemas.openxmlformats.org/presentationml/2006/ole">
            <p:oleObj spid="_x0000_s2051" name="CorelPhotoPaint.Image.7" r:id="rId6" imgW="392307692" imgH="196615385" progId="">
              <p:embed/>
            </p:oleObj>
          </a:graphicData>
        </a:graphic>
      </p:graphicFrame>
      <p:sp>
        <p:nvSpPr>
          <p:cNvPr id="16" name="Text Box 3"/>
          <p:cNvSpPr txBox="1">
            <a:spLocks noChangeArrowheads="1"/>
          </p:cNvSpPr>
          <p:nvPr/>
        </p:nvSpPr>
        <p:spPr bwMode="auto">
          <a:xfrm>
            <a:off x="4572000" y="3360574"/>
            <a:ext cx="1600200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dirty="0" smtClean="0"/>
              <a:t>3.6-meter </a:t>
            </a:r>
            <a:r>
              <a:rPr lang="en-US" sz="1200" dirty="0"/>
              <a:t>Antenna</a:t>
            </a:r>
          </a:p>
          <a:p>
            <a:pPr>
              <a:spcBef>
                <a:spcPct val="50000"/>
              </a:spcBef>
            </a:pPr>
            <a:r>
              <a:rPr lang="en-US" sz="1200" dirty="0" err="1"/>
              <a:t>SeaSpace</a:t>
            </a:r>
            <a:r>
              <a:rPr lang="en-US" sz="1200" dirty="0"/>
              <a:t> X-band Ground Station</a:t>
            </a:r>
          </a:p>
          <a:p>
            <a:pPr>
              <a:spcBef>
                <a:spcPct val="50000"/>
              </a:spcBef>
            </a:pPr>
            <a:r>
              <a:rPr lang="en-US" sz="1200" b="1" dirty="0"/>
              <a:t>MODIS on NASA Terra and Aqua</a:t>
            </a:r>
          </a:p>
        </p:txBody>
      </p:sp>
      <p:sp>
        <p:nvSpPr>
          <p:cNvPr id="18" name="Text Box 4"/>
          <p:cNvSpPr txBox="1">
            <a:spLocks noChangeArrowheads="1"/>
          </p:cNvSpPr>
          <p:nvPr/>
        </p:nvSpPr>
        <p:spPr bwMode="auto">
          <a:xfrm>
            <a:off x="7010400" y="3360574"/>
            <a:ext cx="1524000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dirty="0"/>
              <a:t>1.2-meter Antenna</a:t>
            </a:r>
          </a:p>
          <a:p>
            <a:pPr>
              <a:spcBef>
                <a:spcPct val="50000"/>
              </a:spcBef>
            </a:pPr>
            <a:r>
              <a:rPr lang="en-US" sz="1200" dirty="0" err="1"/>
              <a:t>SeaSpace</a:t>
            </a:r>
            <a:r>
              <a:rPr lang="en-US" sz="1200" dirty="0"/>
              <a:t> L-band Ground Station</a:t>
            </a:r>
          </a:p>
          <a:p>
            <a:pPr>
              <a:spcBef>
                <a:spcPct val="50000"/>
              </a:spcBef>
            </a:pPr>
            <a:r>
              <a:rPr lang="en-US" sz="1200" b="1" dirty="0"/>
              <a:t>AVHRR on NOAA polar </a:t>
            </a:r>
            <a:r>
              <a:rPr lang="en-US" sz="1200" b="1" dirty="0" smtClean="0"/>
              <a:t>orbiters</a:t>
            </a:r>
            <a:endParaRPr lang="en-US" sz="1200" b="1" dirty="0"/>
          </a:p>
        </p:txBody>
      </p:sp>
      <p:sp>
        <p:nvSpPr>
          <p:cNvPr id="19" name="Line 7"/>
          <p:cNvSpPr>
            <a:spLocks noChangeShapeType="1"/>
          </p:cNvSpPr>
          <p:nvPr/>
        </p:nvSpPr>
        <p:spPr bwMode="auto">
          <a:xfrm>
            <a:off x="8223300" y="4305312"/>
            <a:ext cx="387300" cy="22223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stealth" w="lg" len="lg"/>
          </a:ln>
        </p:spPr>
        <p:txBody>
          <a:bodyPr/>
          <a:lstStyle/>
          <a:p>
            <a:endParaRPr lang="en-US"/>
          </a:p>
        </p:txBody>
      </p:sp>
      <p:sp>
        <p:nvSpPr>
          <p:cNvPr id="20" name="Line 8"/>
          <p:cNvSpPr>
            <a:spLocks noChangeShapeType="1"/>
          </p:cNvSpPr>
          <p:nvPr/>
        </p:nvSpPr>
        <p:spPr bwMode="auto">
          <a:xfrm>
            <a:off x="5922981" y="4378338"/>
            <a:ext cx="706419" cy="49846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stealth" w="lg" len="lg"/>
          </a:ln>
        </p:spPr>
        <p:txBody>
          <a:bodyPr/>
          <a:lstStyle/>
          <a:p>
            <a:endParaRPr lang="en-US"/>
          </a:p>
        </p:txBody>
      </p:sp>
      <p:pic>
        <p:nvPicPr>
          <p:cNvPr id="21" name="Picture 10" descr="GINAletterhead"/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52400" y="488950"/>
            <a:ext cx="8229600" cy="1327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" name="Picture 22" descr="jay-image.jp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86080" y="3319461"/>
            <a:ext cx="914400" cy="13716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5" name="Picture 24" descr="tom-image.jpg"/>
          <p:cNvPicPr>
            <a:picLocks noChangeAspect="1"/>
          </p:cNvPicPr>
          <p:nvPr/>
        </p:nvPicPr>
        <p:blipFill>
          <a:blip r:embed="rId9"/>
          <a:srcRect t="19200"/>
          <a:stretch>
            <a:fillRect/>
          </a:stretch>
        </p:blipFill>
        <p:spPr>
          <a:xfrm>
            <a:off x="271480" y="3319461"/>
            <a:ext cx="1295400" cy="157002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6" name="Picture 25" descr="dan-image.jpg"/>
          <p:cNvPicPr>
            <a:picLocks noChangeAspect="1"/>
          </p:cNvPicPr>
          <p:nvPr/>
        </p:nvPicPr>
        <p:blipFill>
          <a:blip r:embed="rId10"/>
          <a:srcRect b="16800"/>
          <a:stretch>
            <a:fillRect/>
          </a:stretch>
        </p:blipFill>
        <p:spPr>
          <a:xfrm>
            <a:off x="1109680" y="5600891"/>
            <a:ext cx="914400" cy="114117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2" name="Picture 21" descr="dayne-image.jpg"/>
          <p:cNvPicPr>
            <a:picLocks noChangeAspect="1"/>
          </p:cNvPicPr>
          <p:nvPr/>
        </p:nvPicPr>
        <p:blipFill>
          <a:blip r:embed="rId11" cstate="print"/>
          <a:srcRect b="22526"/>
          <a:stretch>
            <a:fillRect/>
          </a:stretch>
        </p:blipFill>
        <p:spPr>
          <a:xfrm>
            <a:off x="1566880" y="3319461"/>
            <a:ext cx="1219200" cy="94458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4" name="Picture 23" descr="kevin.jpg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38280" y="4005261"/>
            <a:ext cx="1386374" cy="115629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8" name="Picture 27" descr="jason.jp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947880" y="5834061"/>
            <a:ext cx="1067192" cy="8382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5" name="Rectangle 34"/>
          <p:cNvSpPr/>
          <p:nvPr/>
        </p:nvSpPr>
        <p:spPr>
          <a:xfrm>
            <a:off x="190440" y="1822428"/>
            <a:ext cx="8836146" cy="1643527"/>
          </a:xfrm>
          <a:prstGeom prst="rect">
            <a:avLst/>
          </a:prstGeom>
        </p:spPr>
        <p:txBody>
          <a:bodyPr wrap="square" numCol="2">
            <a:spAutoFit/>
          </a:bodyPr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400" b="1" dirty="0" smtClean="0"/>
              <a:t>GINA  is…</a:t>
            </a:r>
          </a:p>
          <a:p>
            <a:pPr>
              <a:lnSpc>
                <a:spcPct val="80000"/>
              </a:lnSpc>
            </a:pPr>
            <a:r>
              <a:rPr lang="en-US" sz="1400" b="1" dirty="0" smtClean="0"/>
              <a:t>Real-time Satellite Imagery and Data:</a:t>
            </a:r>
          </a:p>
          <a:p>
            <a:pPr lvl="1">
              <a:lnSpc>
                <a:spcPct val="80000"/>
              </a:lnSpc>
              <a:buFont typeface="Arial" pitchFamily="34" charset="0"/>
              <a:buChar char="•"/>
            </a:pPr>
            <a:r>
              <a:rPr lang="en-US" sz="1400" dirty="0" smtClean="0"/>
              <a:t>Received by GINA</a:t>
            </a:r>
          </a:p>
          <a:p>
            <a:pPr lvl="1">
              <a:lnSpc>
                <a:spcPct val="80000"/>
              </a:lnSpc>
              <a:buFont typeface="Arial" pitchFamily="34" charset="0"/>
              <a:buChar char="•"/>
            </a:pPr>
            <a:r>
              <a:rPr lang="en-US" sz="1400" dirty="0" smtClean="0"/>
              <a:t>Received in partnership with others</a:t>
            </a:r>
          </a:p>
          <a:p>
            <a:pPr lvl="1">
              <a:lnSpc>
                <a:spcPct val="80000"/>
              </a:lnSpc>
            </a:pPr>
            <a:r>
              <a:rPr lang="en-US" sz="1400" dirty="0" smtClean="0"/>
              <a:t>  (e.g. NOAA Fairbanks ground station)</a:t>
            </a:r>
          </a:p>
          <a:p>
            <a:pPr>
              <a:lnSpc>
                <a:spcPct val="80000"/>
              </a:lnSpc>
            </a:pPr>
            <a:endParaRPr lang="en-US" sz="1400" b="1" dirty="0" smtClean="0"/>
          </a:p>
          <a:p>
            <a:pPr>
              <a:lnSpc>
                <a:spcPct val="80000"/>
              </a:lnSpc>
            </a:pPr>
            <a:endParaRPr lang="en-US" sz="1400" b="1" dirty="0" smtClean="0"/>
          </a:p>
          <a:p>
            <a:pPr>
              <a:lnSpc>
                <a:spcPct val="80000"/>
              </a:lnSpc>
            </a:pPr>
            <a:endParaRPr lang="en-US" sz="1400" b="1" dirty="0" smtClean="0"/>
          </a:p>
          <a:p>
            <a:pPr>
              <a:lnSpc>
                <a:spcPct val="80000"/>
              </a:lnSpc>
            </a:pPr>
            <a:endParaRPr lang="en-US" sz="1400" b="1" dirty="0" smtClean="0"/>
          </a:p>
          <a:p>
            <a:pPr>
              <a:lnSpc>
                <a:spcPct val="80000"/>
              </a:lnSpc>
            </a:pPr>
            <a:r>
              <a:rPr lang="en-US" sz="1400" b="1" dirty="0" smtClean="0"/>
              <a:t>Geospatial Data:</a:t>
            </a:r>
            <a:r>
              <a:rPr lang="en-US" sz="1400" dirty="0" smtClean="0"/>
              <a:t> </a:t>
            </a:r>
          </a:p>
          <a:p>
            <a:pPr lvl="1">
              <a:lnSpc>
                <a:spcPct val="80000"/>
              </a:lnSpc>
              <a:buFont typeface="Arial" pitchFamily="34" charset="0"/>
              <a:buChar char="•"/>
            </a:pPr>
            <a:r>
              <a:rPr lang="en-US" sz="1400" dirty="0" smtClean="0"/>
              <a:t>SDMI – Alaska Mapped Clearinghouse</a:t>
            </a:r>
          </a:p>
          <a:p>
            <a:pPr lvl="1">
              <a:lnSpc>
                <a:spcPct val="80000"/>
              </a:lnSpc>
              <a:buFont typeface="Arial" pitchFamily="34" charset="0"/>
              <a:buChar char="•"/>
            </a:pPr>
            <a:r>
              <a:rPr lang="en-US" sz="1400" dirty="0" smtClean="0"/>
              <a:t>Raster (images, grids)</a:t>
            </a:r>
          </a:p>
          <a:p>
            <a:pPr lvl="1">
              <a:lnSpc>
                <a:spcPct val="80000"/>
              </a:lnSpc>
              <a:buFont typeface="Arial" pitchFamily="34" charset="0"/>
              <a:buChar char="•"/>
            </a:pPr>
            <a:r>
              <a:rPr lang="en-US" sz="1400" dirty="0" smtClean="0"/>
              <a:t>Vector (point, line, polygon)</a:t>
            </a:r>
          </a:p>
          <a:p>
            <a:pPr lvl="1">
              <a:lnSpc>
                <a:spcPct val="80000"/>
              </a:lnSpc>
              <a:buFont typeface="Arial" pitchFamily="34" charset="0"/>
              <a:buChar char="•"/>
            </a:pPr>
            <a:r>
              <a:rPr lang="en-US" sz="1400" dirty="0" smtClean="0"/>
              <a:t>Metadata</a:t>
            </a:r>
            <a:endParaRPr lang="en-US" sz="1400" b="1" dirty="0" smtClean="0"/>
          </a:p>
          <a:p>
            <a:pPr>
              <a:lnSpc>
                <a:spcPct val="80000"/>
              </a:lnSpc>
            </a:pPr>
            <a:endParaRPr lang="en-US" sz="1400" b="1" dirty="0" smtClean="0"/>
          </a:p>
          <a:p>
            <a:pPr>
              <a:lnSpc>
                <a:spcPct val="80000"/>
              </a:lnSpc>
            </a:pPr>
            <a:r>
              <a:rPr lang="en-US" sz="1400" b="1" dirty="0" smtClean="0"/>
              <a:t>Software:</a:t>
            </a:r>
          </a:p>
          <a:p>
            <a:pPr lvl="1">
              <a:lnSpc>
                <a:spcPct val="80000"/>
              </a:lnSpc>
              <a:buFont typeface="Arial" pitchFamily="34" charset="0"/>
              <a:buChar char="•"/>
            </a:pPr>
            <a:r>
              <a:rPr lang="en-US" sz="1400" dirty="0" err="1" smtClean="0"/>
              <a:t>SwathViewer</a:t>
            </a:r>
            <a:endParaRPr lang="en-US" sz="1400" dirty="0" smtClean="0"/>
          </a:p>
        </p:txBody>
      </p:sp>
      <p:pic>
        <p:nvPicPr>
          <p:cNvPr id="31" name="Picture 30" descr="jon.jp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95280" y="4767261"/>
            <a:ext cx="1447800" cy="10858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9" name="Picture 28" descr="cheryl.jp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252679" y="4168301"/>
            <a:ext cx="1066801" cy="91783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2" name="Picture 31" descr="pete.jp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71480" y="5757861"/>
            <a:ext cx="1005840" cy="8382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7" name="Picture 26" descr="will.jp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938480" y="4691061"/>
            <a:ext cx="1049312" cy="9144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3" name="Picture 32" descr="chloe.jp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252680" y="5072061"/>
            <a:ext cx="838200" cy="88011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4" name="Picture 33" descr="jiang-250.jpg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338280" y="4995861"/>
            <a:ext cx="914400" cy="9144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8" name="Rectangle 37"/>
          <p:cNvSpPr/>
          <p:nvPr/>
        </p:nvSpPr>
        <p:spPr>
          <a:xfrm>
            <a:off x="153927" y="3355974"/>
            <a:ext cx="3870378" cy="3359196"/>
          </a:xfrm>
          <a:prstGeom prst="rect">
            <a:avLst/>
          </a:prstGeom>
          <a:noFill/>
          <a:ln w="12700"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08857" y="114300"/>
            <a:ext cx="8929007" cy="32657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6322" tIns="8161" rIns="16322" bIns="8161" rtlCol="0" anchor="ctr"/>
          <a:lstStyle/>
          <a:p>
            <a:pPr algn="ctr"/>
            <a:endParaRPr lang="en-US" dirty="0"/>
          </a:p>
        </p:txBody>
      </p:sp>
      <p:pic>
        <p:nvPicPr>
          <p:cNvPr id="9" name="Picture 3" descr="Z:\Working\LaurasLogo\Arrowheads\AH_blacktransparent.png"/>
          <p:cNvPicPr>
            <a:picLocks noChangeAspect="1" noChangeArrowheads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8735786" y="132176"/>
            <a:ext cx="194303" cy="262431"/>
          </a:xfrm>
          <a:prstGeom prst="rect">
            <a:avLst/>
          </a:prstGeom>
          <a:noFill/>
        </p:spPr>
      </p:pic>
      <p:sp>
        <p:nvSpPr>
          <p:cNvPr id="10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7130143" y="108857"/>
            <a:ext cx="1728107" cy="299357"/>
          </a:xfrm>
        </p:spPr>
        <p:txBody>
          <a:bodyPr/>
          <a:lstStyle/>
          <a:p>
            <a:pPr>
              <a:defRPr/>
            </a:pPr>
            <a:r>
              <a:rPr lang="en-US" altLang="en-US" sz="700" b="1" dirty="0">
                <a:solidFill>
                  <a:schemeClr val="bg1"/>
                </a:solidFill>
              </a:rPr>
              <a:t>National Park Service</a:t>
            </a:r>
          </a:p>
          <a:p>
            <a:pPr>
              <a:defRPr/>
            </a:pPr>
            <a:r>
              <a:rPr lang="en-US" altLang="en-US" sz="700" b="1" dirty="0">
                <a:solidFill>
                  <a:schemeClr val="bg1"/>
                </a:solidFill>
              </a:rPr>
              <a:t>Alaska Region Inventory and Monitoring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49678" y="95250"/>
            <a:ext cx="6905205" cy="324258"/>
          </a:xfrm>
          <a:prstGeom prst="rect">
            <a:avLst/>
          </a:prstGeom>
          <a:noFill/>
        </p:spPr>
        <p:txBody>
          <a:bodyPr wrap="square" lIns="16322" tIns="8161" rIns="16322" bIns="8161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GINA is partner with NOAA/NESDIS-FCDAS Gilmore Creek, Alaska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81643" y="81643"/>
            <a:ext cx="8980714" cy="6715941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6322" tIns="8161" rIns="16322" bIns="8161" rtlCol="0" anchor="ctr"/>
          <a:lstStyle/>
          <a:p>
            <a:pPr algn="ctr"/>
            <a:endParaRPr lang="en-US"/>
          </a:p>
        </p:txBody>
      </p:sp>
      <p:pic>
        <p:nvPicPr>
          <p:cNvPr id="11" name="Picture 3" descr="fcdas1"/>
          <p:cNvPicPr>
            <a:picLocks noGrp="1" noChangeAspect="1" noChangeArrowheads="1"/>
          </p:cNvPicPr>
          <p:nvPr>
            <p:ph idx="4294967295"/>
          </p:nvPr>
        </p:nvPicPr>
        <p:blipFill>
          <a:blip r:embed="rId4"/>
          <a:srcRect/>
          <a:stretch>
            <a:fillRect/>
          </a:stretch>
        </p:blipFill>
        <p:spPr>
          <a:xfrm>
            <a:off x="117414" y="471448"/>
            <a:ext cx="8909172" cy="6280236"/>
          </a:xfr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17414" y="106317"/>
            <a:ext cx="8929007" cy="32657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6322" tIns="8161" rIns="16322" bIns="8161" rtlCol="0" anchor="ctr"/>
          <a:lstStyle/>
          <a:p>
            <a:pPr algn="ctr"/>
            <a:endParaRPr lang="en-US" dirty="0"/>
          </a:p>
        </p:txBody>
      </p:sp>
      <p:pic>
        <p:nvPicPr>
          <p:cNvPr id="9" name="Picture 3" descr="Z:\Working\LaurasLogo\Arrowheads\AH_blacktransparent.png"/>
          <p:cNvPicPr>
            <a:picLocks noChangeAspect="1" noChangeArrowheads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8735786" y="132176"/>
            <a:ext cx="194303" cy="262431"/>
          </a:xfrm>
          <a:prstGeom prst="rect">
            <a:avLst/>
          </a:prstGeom>
          <a:noFill/>
        </p:spPr>
      </p:pic>
      <p:sp>
        <p:nvSpPr>
          <p:cNvPr id="10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7130143" y="108857"/>
            <a:ext cx="1728107" cy="299357"/>
          </a:xfrm>
        </p:spPr>
        <p:txBody>
          <a:bodyPr/>
          <a:lstStyle/>
          <a:p>
            <a:pPr>
              <a:defRPr/>
            </a:pPr>
            <a:r>
              <a:rPr lang="en-US" altLang="en-US" sz="700" b="1" dirty="0">
                <a:solidFill>
                  <a:schemeClr val="bg1"/>
                </a:solidFill>
              </a:rPr>
              <a:t>National Park Service</a:t>
            </a:r>
          </a:p>
          <a:p>
            <a:pPr>
              <a:defRPr/>
            </a:pPr>
            <a:r>
              <a:rPr lang="en-US" altLang="en-US" sz="700" b="1" dirty="0">
                <a:solidFill>
                  <a:schemeClr val="bg1"/>
                </a:solidFill>
              </a:rPr>
              <a:t>Alaska Region Inventory and Monitoring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49679" y="95250"/>
            <a:ext cx="6381750" cy="324258"/>
          </a:xfrm>
          <a:prstGeom prst="rect">
            <a:avLst/>
          </a:prstGeom>
          <a:noFill/>
        </p:spPr>
        <p:txBody>
          <a:bodyPr wrap="square" lIns="16322" tIns="8161" rIns="16322" bIns="8161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GINA – Geospatial Data Portal &amp; Tools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81643" y="81643"/>
            <a:ext cx="8980714" cy="6715941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6322" tIns="8161" rIns="16322" bIns="8161" rtlCol="0" anchor="ctr"/>
          <a:lstStyle/>
          <a:p>
            <a:pPr algn="ctr"/>
            <a:endParaRPr lang="en-US"/>
          </a:p>
        </p:txBody>
      </p:sp>
      <p:pic>
        <p:nvPicPr>
          <p:cNvPr id="7" name="Picture 6" descr="GIA_Webpage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" y="609600"/>
            <a:ext cx="8800981" cy="6096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Rectangle 144"/>
          <p:cNvSpPr/>
          <p:nvPr/>
        </p:nvSpPr>
        <p:spPr>
          <a:xfrm>
            <a:off x="2673324" y="654012"/>
            <a:ext cx="6243723" cy="149703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Freeform 135"/>
          <p:cNvSpPr/>
          <p:nvPr/>
        </p:nvSpPr>
        <p:spPr>
          <a:xfrm>
            <a:off x="2674189" y="4988672"/>
            <a:ext cx="6251275" cy="1664898"/>
          </a:xfrm>
          <a:custGeom>
            <a:avLst/>
            <a:gdLst>
              <a:gd name="connsiteX0" fmla="*/ 6245524 w 6251275"/>
              <a:gd name="connsiteY0" fmla="*/ 0 h 1664898"/>
              <a:gd name="connsiteX1" fmla="*/ 6245524 w 6251275"/>
              <a:gd name="connsiteY1" fmla="*/ 0 h 1664898"/>
              <a:gd name="connsiteX2" fmla="*/ 4373592 w 6251275"/>
              <a:gd name="connsiteY2" fmla="*/ 8627 h 1664898"/>
              <a:gd name="connsiteX3" fmla="*/ 4364966 w 6251275"/>
              <a:gd name="connsiteY3" fmla="*/ 767751 h 1664898"/>
              <a:gd name="connsiteX4" fmla="*/ 0 w 6251275"/>
              <a:gd name="connsiteY4" fmla="*/ 767751 h 1664898"/>
              <a:gd name="connsiteX5" fmla="*/ 8626 w 6251275"/>
              <a:gd name="connsiteY5" fmla="*/ 1656272 h 1664898"/>
              <a:gd name="connsiteX6" fmla="*/ 6245524 w 6251275"/>
              <a:gd name="connsiteY6" fmla="*/ 1664898 h 1664898"/>
              <a:gd name="connsiteX7" fmla="*/ 6245524 w 6251275"/>
              <a:gd name="connsiteY7" fmla="*/ 0 h 1664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51275" h="1664898">
                <a:moveTo>
                  <a:pt x="6245524" y="0"/>
                </a:moveTo>
                <a:lnTo>
                  <a:pt x="6245524" y="0"/>
                </a:lnTo>
                <a:lnTo>
                  <a:pt x="4373592" y="8627"/>
                </a:lnTo>
                <a:cubicBezTo>
                  <a:pt x="4370717" y="261668"/>
                  <a:pt x="4367841" y="514710"/>
                  <a:pt x="4364966" y="767751"/>
                </a:cubicBezTo>
                <a:lnTo>
                  <a:pt x="0" y="767751"/>
                </a:lnTo>
                <a:cubicBezTo>
                  <a:pt x="2875" y="1063925"/>
                  <a:pt x="5751" y="1360098"/>
                  <a:pt x="8626" y="1656272"/>
                </a:cubicBezTo>
                <a:lnTo>
                  <a:pt x="6245524" y="1664898"/>
                </a:lnTo>
                <a:cubicBezTo>
                  <a:pt x="6248400" y="1115683"/>
                  <a:pt x="6251275" y="566468"/>
                  <a:pt x="6245524" y="0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  <a:alpha val="36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Freeform 131"/>
          <p:cNvSpPr/>
          <p:nvPr/>
        </p:nvSpPr>
        <p:spPr>
          <a:xfrm>
            <a:off x="2674189" y="2219593"/>
            <a:ext cx="6245524" cy="3476445"/>
          </a:xfrm>
          <a:custGeom>
            <a:avLst/>
            <a:gdLst>
              <a:gd name="connsiteX0" fmla="*/ 6245524 w 6245524"/>
              <a:gd name="connsiteY0" fmla="*/ 0 h 3476445"/>
              <a:gd name="connsiteX1" fmla="*/ 0 w 6245524"/>
              <a:gd name="connsiteY1" fmla="*/ 8626 h 3476445"/>
              <a:gd name="connsiteX2" fmla="*/ 0 w 6245524"/>
              <a:gd name="connsiteY2" fmla="*/ 3476445 h 3476445"/>
              <a:gd name="connsiteX3" fmla="*/ 4304581 w 6245524"/>
              <a:gd name="connsiteY3" fmla="*/ 3476445 h 3476445"/>
              <a:gd name="connsiteX4" fmla="*/ 4313207 w 6245524"/>
              <a:gd name="connsiteY4" fmla="*/ 2717321 h 3476445"/>
              <a:gd name="connsiteX5" fmla="*/ 6245524 w 6245524"/>
              <a:gd name="connsiteY5" fmla="*/ 2717321 h 3476445"/>
              <a:gd name="connsiteX6" fmla="*/ 6245524 w 6245524"/>
              <a:gd name="connsiteY6" fmla="*/ 0 h 3476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45524" h="3476445">
                <a:moveTo>
                  <a:pt x="6245524" y="0"/>
                </a:moveTo>
                <a:lnTo>
                  <a:pt x="0" y="8626"/>
                </a:lnTo>
                <a:lnTo>
                  <a:pt x="0" y="3476445"/>
                </a:lnTo>
                <a:lnTo>
                  <a:pt x="4304581" y="3476445"/>
                </a:lnTo>
                <a:cubicBezTo>
                  <a:pt x="4307456" y="3223404"/>
                  <a:pt x="4313207" y="2717321"/>
                  <a:pt x="4313207" y="2717321"/>
                </a:cubicBezTo>
                <a:lnTo>
                  <a:pt x="6245524" y="2717321"/>
                </a:lnTo>
                <a:cubicBezTo>
                  <a:pt x="6242649" y="1814423"/>
                  <a:pt x="6239773" y="911524"/>
                  <a:pt x="6245524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08857" y="114300"/>
            <a:ext cx="8929007" cy="32657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6322" tIns="8161" rIns="16322" bIns="8161" rtlCol="0" anchor="ctr"/>
          <a:lstStyle/>
          <a:p>
            <a:pPr algn="ctr"/>
            <a:endParaRPr lang="en-US" dirty="0"/>
          </a:p>
        </p:txBody>
      </p:sp>
      <p:pic>
        <p:nvPicPr>
          <p:cNvPr id="9" name="Picture 3" descr="Z:\Working\LaurasLogo\Arrowheads\AH_blacktransparent.png"/>
          <p:cNvPicPr>
            <a:picLocks noChangeAspect="1" noChangeArrowheads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8735786" y="132176"/>
            <a:ext cx="194303" cy="262431"/>
          </a:xfrm>
          <a:prstGeom prst="rect">
            <a:avLst/>
          </a:prstGeom>
          <a:noFill/>
        </p:spPr>
      </p:pic>
      <p:sp>
        <p:nvSpPr>
          <p:cNvPr id="10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7130143" y="108857"/>
            <a:ext cx="1728107" cy="299357"/>
          </a:xfrm>
        </p:spPr>
        <p:txBody>
          <a:bodyPr/>
          <a:lstStyle/>
          <a:p>
            <a:pPr>
              <a:defRPr/>
            </a:pPr>
            <a:r>
              <a:rPr lang="en-US" altLang="en-US" sz="700" b="1" dirty="0">
                <a:solidFill>
                  <a:schemeClr val="bg1"/>
                </a:solidFill>
              </a:rPr>
              <a:t>National Park Service</a:t>
            </a:r>
          </a:p>
          <a:p>
            <a:pPr>
              <a:defRPr/>
            </a:pPr>
            <a:r>
              <a:rPr lang="en-US" altLang="en-US" sz="700" b="1" dirty="0">
                <a:solidFill>
                  <a:schemeClr val="bg1"/>
                </a:solidFill>
              </a:rPr>
              <a:t>Alaska Region Inventory and Monitoring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49679" y="95250"/>
            <a:ext cx="6381750" cy="324258"/>
          </a:xfrm>
          <a:prstGeom prst="rect">
            <a:avLst/>
          </a:prstGeom>
          <a:noFill/>
        </p:spPr>
        <p:txBody>
          <a:bodyPr wrap="square" lIns="16322" tIns="8161" rIns="16322" bIns="8161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SWAN NDVI/Snow Process Flow </a:t>
            </a:r>
            <a:r>
              <a:rPr lang="en-US" sz="2000" dirty="0" smtClean="0">
                <a:solidFill>
                  <a:schemeClr val="bg1"/>
                </a:solidFill>
              </a:rPr>
              <a:t>(</a:t>
            </a:r>
            <a:r>
              <a:rPr lang="en-US" sz="2000" dirty="0" smtClean="0">
                <a:solidFill>
                  <a:schemeClr val="bg1"/>
                </a:solidFill>
              </a:rPr>
              <a:t>with GINA</a:t>
            </a:r>
            <a:r>
              <a:rPr lang="en-US" sz="2000" dirty="0" smtClean="0">
                <a:solidFill>
                  <a:schemeClr val="bg1"/>
                </a:solidFill>
              </a:rPr>
              <a:t>)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81643" y="81643"/>
            <a:ext cx="8980714" cy="6715941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6322" tIns="8161" rIns="16322" bIns="8161" rtlCol="0" anchor="ctr"/>
          <a:lstStyle/>
          <a:p>
            <a:pPr algn="ctr"/>
            <a:endParaRPr lang="en-US"/>
          </a:p>
        </p:txBody>
      </p:sp>
      <p:sp>
        <p:nvSpPr>
          <p:cNvPr id="14" name="Can 13"/>
          <p:cNvSpPr/>
          <p:nvPr/>
        </p:nvSpPr>
        <p:spPr>
          <a:xfrm>
            <a:off x="304800" y="617499"/>
            <a:ext cx="1828800" cy="5978562"/>
          </a:xfrm>
          <a:prstGeom prst="can">
            <a:avLst>
              <a:gd name="adj" fmla="val 12336"/>
            </a:avLst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64999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5400000" scaled="1"/>
            <a:tileRect/>
          </a:gra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Up-Down Arrow 14"/>
          <p:cNvSpPr/>
          <p:nvPr/>
        </p:nvSpPr>
        <p:spPr>
          <a:xfrm>
            <a:off x="1143000" y="4998909"/>
            <a:ext cx="152400" cy="454152"/>
          </a:xfrm>
          <a:prstGeom prst="upDownArrow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457200" y="946116"/>
            <a:ext cx="160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 smtClean="0"/>
              <a:t>Data Acquisition</a:t>
            </a:r>
            <a:endParaRPr lang="en-US" sz="1800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457200" y="2782669"/>
            <a:ext cx="160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 smtClean="0"/>
              <a:t>Data Processing</a:t>
            </a:r>
            <a:endParaRPr lang="en-US" sz="1800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609600" y="4233861"/>
            <a:ext cx="1295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 smtClean="0"/>
              <a:t>Data Analysis</a:t>
            </a:r>
            <a:endParaRPr lang="en-US" sz="1800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457200" y="5797330"/>
            <a:ext cx="160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 smtClean="0"/>
              <a:t>Data Interpretation</a:t>
            </a:r>
            <a:endParaRPr lang="en-US" sz="1800" b="1" dirty="0"/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2133600" y="1238220"/>
            <a:ext cx="284133" cy="158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3203550" y="727038"/>
            <a:ext cx="838200" cy="609600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chemeClr val="tx1"/>
                </a:solidFill>
              </a:rPr>
              <a:t>LP</a:t>
            </a:r>
            <a:r>
              <a:rPr lang="en-US" sz="1600" dirty="0" smtClean="0">
                <a:solidFill>
                  <a:schemeClr val="tx1"/>
                </a:solidFill>
              </a:rPr>
              <a:t> </a:t>
            </a:r>
            <a:r>
              <a:rPr lang="en-US" sz="1600" b="1" dirty="0" smtClean="0">
                <a:solidFill>
                  <a:schemeClr val="tx1"/>
                </a:solidFill>
              </a:rPr>
              <a:t>DAAC</a:t>
            </a:r>
            <a:endParaRPr lang="en-US" sz="1600" b="1" dirty="0">
              <a:solidFill>
                <a:schemeClr val="tx1"/>
              </a:solidFill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2784450" y="1489038"/>
            <a:ext cx="1676400" cy="609600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Vegetation Index via LPDAAC  </a:t>
            </a: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37" name="Rounded Rectangle 36"/>
          <p:cNvSpPr/>
          <p:nvPr/>
        </p:nvSpPr>
        <p:spPr>
          <a:xfrm>
            <a:off x="5441952" y="727038"/>
            <a:ext cx="838200" cy="609600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chemeClr val="tx1"/>
                </a:solidFill>
              </a:rPr>
              <a:t>NSIDCDAAC</a:t>
            </a:r>
            <a:endParaRPr lang="en-US" sz="1600" b="1" dirty="0">
              <a:solidFill>
                <a:schemeClr val="tx1"/>
              </a:solidFill>
            </a:endParaRPr>
          </a:p>
        </p:txBody>
      </p:sp>
      <p:sp>
        <p:nvSpPr>
          <p:cNvPr id="38" name="Rounded Rectangle 37"/>
          <p:cNvSpPr/>
          <p:nvPr/>
        </p:nvSpPr>
        <p:spPr>
          <a:xfrm>
            <a:off x="4984752" y="1489038"/>
            <a:ext cx="1752600" cy="609600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Snow Extent </a:t>
            </a:r>
          </a:p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via NSIDC </a:t>
            </a:r>
          </a:p>
        </p:txBody>
      </p:sp>
      <p:sp>
        <p:nvSpPr>
          <p:cNvPr id="39" name="Rounded Rectangle 38"/>
          <p:cNvSpPr/>
          <p:nvPr/>
        </p:nvSpPr>
        <p:spPr>
          <a:xfrm>
            <a:off x="7581900" y="727038"/>
            <a:ext cx="838200" cy="609600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chemeClr val="tx1"/>
                </a:solidFill>
              </a:rPr>
              <a:t>GINA  GSFC</a:t>
            </a:r>
            <a:endParaRPr lang="en-US" sz="1600" b="1" dirty="0">
              <a:solidFill>
                <a:schemeClr val="tx1"/>
              </a:solidFill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7200900" y="1489038"/>
            <a:ext cx="1600200" cy="609600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True Color Imagery via GINA</a:t>
            </a:r>
          </a:p>
        </p:txBody>
      </p:sp>
      <p:sp>
        <p:nvSpPr>
          <p:cNvPr id="43" name="Rounded Rectangle 42"/>
          <p:cNvSpPr/>
          <p:nvPr/>
        </p:nvSpPr>
        <p:spPr>
          <a:xfrm>
            <a:off x="2784450" y="2328861"/>
            <a:ext cx="1676400" cy="8382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u="sng" dirty="0" smtClean="0">
                <a:solidFill>
                  <a:schemeClr val="tx1"/>
                </a:solidFill>
              </a:rPr>
              <a:t>Vegetation Index</a:t>
            </a:r>
          </a:p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Processed to </a:t>
            </a:r>
            <a:r>
              <a:rPr lang="en-US" sz="1200" b="1" dirty="0" err="1" smtClean="0">
                <a:solidFill>
                  <a:schemeClr val="tx1"/>
                </a:solidFill>
              </a:rPr>
              <a:t>GeoTIFF</a:t>
            </a:r>
            <a:r>
              <a:rPr lang="en-US" sz="1200" b="1" dirty="0" smtClean="0">
                <a:solidFill>
                  <a:schemeClr val="tx1"/>
                </a:solidFill>
              </a:rPr>
              <a:t> &amp;</a:t>
            </a:r>
          </a:p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WCS / WMS  </a:t>
            </a: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44" name="Rounded Rectangle 43"/>
          <p:cNvSpPr/>
          <p:nvPr/>
        </p:nvSpPr>
        <p:spPr>
          <a:xfrm>
            <a:off x="4984752" y="2328861"/>
            <a:ext cx="1752600" cy="8382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u="sng" dirty="0" smtClean="0">
                <a:solidFill>
                  <a:schemeClr val="tx1"/>
                </a:solidFill>
              </a:rPr>
              <a:t>Snow Cover Extent </a:t>
            </a:r>
          </a:p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Processed to </a:t>
            </a:r>
            <a:r>
              <a:rPr lang="en-US" sz="1200" b="1" dirty="0" err="1" smtClean="0">
                <a:solidFill>
                  <a:schemeClr val="tx1"/>
                </a:solidFill>
              </a:rPr>
              <a:t>GeoTIFF</a:t>
            </a:r>
            <a:r>
              <a:rPr lang="en-US" sz="1200" b="1" dirty="0" smtClean="0">
                <a:solidFill>
                  <a:schemeClr val="tx1"/>
                </a:solidFill>
              </a:rPr>
              <a:t> &amp;</a:t>
            </a:r>
          </a:p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WCS / WMS  </a:t>
            </a: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45" name="Rounded Rectangle 44"/>
          <p:cNvSpPr/>
          <p:nvPr/>
        </p:nvSpPr>
        <p:spPr>
          <a:xfrm>
            <a:off x="7200900" y="2328861"/>
            <a:ext cx="1600200" cy="8382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 u="sng" dirty="0" smtClean="0">
              <a:solidFill>
                <a:schemeClr val="tx1"/>
              </a:solidFill>
            </a:endParaRPr>
          </a:p>
          <a:p>
            <a:pPr algn="ctr"/>
            <a:r>
              <a:rPr lang="en-US" sz="1200" b="1" u="sng" dirty="0" smtClean="0">
                <a:solidFill>
                  <a:schemeClr val="tx1"/>
                </a:solidFill>
              </a:rPr>
              <a:t>True Color Imagery </a:t>
            </a:r>
            <a:r>
              <a:rPr lang="en-US" sz="1200" b="1" dirty="0" smtClean="0">
                <a:solidFill>
                  <a:schemeClr val="tx1"/>
                </a:solidFill>
              </a:rPr>
              <a:t>Processed to </a:t>
            </a:r>
            <a:r>
              <a:rPr lang="en-US" sz="1200" b="1" dirty="0" err="1" smtClean="0">
                <a:solidFill>
                  <a:schemeClr val="tx1"/>
                </a:solidFill>
              </a:rPr>
              <a:t>GeoTIFF</a:t>
            </a:r>
            <a:r>
              <a:rPr lang="en-US" sz="1200" b="1" dirty="0" smtClean="0">
                <a:solidFill>
                  <a:schemeClr val="tx1"/>
                </a:solidFill>
              </a:rPr>
              <a:t> &amp;</a:t>
            </a:r>
          </a:p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WCS / WMS  </a:t>
            </a:r>
          </a:p>
          <a:p>
            <a:pPr algn="ctr"/>
            <a:endParaRPr lang="en-US" sz="1200" b="1" dirty="0" smtClean="0">
              <a:solidFill>
                <a:schemeClr val="tx1"/>
              </a:solidFill>
            </a:endParaRPr>
          </a:p>
        </p:txBody>
      </p:sp>
      <p:sp>
        <p:nvSpPr>
          <p:cNvPr id="46" name="Rounded Rectangle 45"/>
          <p:cNvSpPr/>
          <p:nvPr/>
        </p:nvSpPr>
        <p:spPr>
          <a:xfrm>
            <a:off x="2784450" y="3395661"/>
            <a:ext cx="1676400" cy="6096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16-day</a:t>
            </a:r>
          </a:p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NDVI Image</a:t>
            </a:r>
          </a:p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(Statewide)</a:t>
            </a: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47" name="Rounded Rectangle 46"/>
          <p:cNvSpPr/>
          <p:nvPr/>
        </p:nvSpPr>
        <p:spPr>
          <a:xfrm>
            <a:off x="4984752" y="3395661"/>
            <a:ext cx="1752600" cy="6096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8-day/daily</a:t>
            </a:r>
          </a:p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Snow Extent</a:t>
            </a:r>
          </a:p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(Statewide) </a:t>
            </a:r>
          </a:p>
        </p:txBody>
      </p:sp>
      <p:sp>
        <p:nvSpPr>
          <p:cNvPr id="48" name="Rounded Rectangle 47"/>
          <p:cNvSpPr/>
          <p:nvPr/>
        </p:nvSpPr>
        <p:spPr>
          <a:xfrm>
            <a:off x="7162800" y="3395661"/>
            <a:ext cx="1676400" cy="6096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Daily</a:t>
            </a:r>
          </a:p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True Color Imagery </a:t>
            </a:r>
          </a:p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(Statewide)</a:t>
            </a:r>
          </a:p>
        </p:txBody>
      </p:sp>
      <p:sp>
        <p:nvSpPr>
          <p:cNvPr id="49" name="Rounded Rectangle 48"/>
          <p:cNvSpPr/>
          <p:nvPr/>
        </p:nvSpPr>
        <p:spPr>
          <a:xfrm>
            <a:off x="2746350" y="4157661"/>
            <a:ext cx="1752600" cy="10668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u="sng" dirty="0" smtClean="0">
                <a:solidFill>
                  <a:schemeClr val="tx1"/>
                </a:solidFill>
              </a:rPr>
              <a:t>NDVI</a:t>
            </a:r>
          </a:p>
          <a:p>
            <a:pPr>
              <a:buFont typeface="Arial" pitchFamily="34" charset="0"/>
              <a:buChar char="•"/>
            </a:pPr>
            <a:r>
              <a:rPr lang="en-US" sz="1150" b="1" dirty="0" smtClean="0">
                <a:solidFill>
                  <a:schemeClr val="tx1"/>
                </a:solidFill>
              </a:rPr>
              <a:t> Layer stack images</a:t>
            </a:r>
          </a:p>
          <a:p>
            <a:pPr>
              <a:buFont typeface="Arial" pitchFamily="34" charset="0"/>
              <a:buChar char="•"/>
            </a:pPr>
            <a:r>
              <a:rPr lang="en-US" sz="1150" b="1" dirty="0" smtClean="0">
                <a:solidFill>
                  <a:schemeClr val="tx1"/>
                </a:solidFill>
              </a:rPr>
              <a:t> Plot Z profiles</a:t>
            </a:r>
          </a:p>
          <a:p>
            <a:pPr>
              <a:buFont typeface="Arial" pitchFamily="34" charset="0"/>
              <a:buChar char="•"/>
            </a:pPr>
            <a:r>
              <a:rPr lang="en-US" sz="1150" b="1" dirty="0" smtClean="0">
                <a:solidFill>
                  <a:schemeClr val="tx1"/>
                </a:solidFill>
              </a:rPr>
              <a:t>Derive metrics</a:t>
            </a:r>
          </a:p>
          <a:p>
            <a:pPr>
              <a:buFont typeface="Arial" pitchFamily="34" charset="0"/>
              <a:buChar char="•"/>
            </a:pPr>
            <a:r>
              <a:rPr lang="en-US" sz="1150" b="1" dirty="0" smtClean="0">
                <a:solidFill>
                  <a:schemeClr val="tx1"/>
                </a:solidFill>
              </a:rPr>
              <a:t> Zonal summaries by</a:t>
            </a:r>
          </a:p>
          <a:p>
            <a:r>
              <a:rPr lang="en-US" sz="1150" b="1" dirty="0" smtClean="0">
                <a:solidFill>
                  <a:schemeClr val="tx1"/>
                </a:solidFill>
              </a:rPr>
              <a:t>  </a:t>
            </a:r>
            <a:r>
              <a:rPr lang="en-US" sz="1150" b="1" dirty="0" err="1" smtClean="0">
                <a:solidFill>
                  <a:schemeClr val="tx1"/>
                </a:solidFill>
              </a:rPr>
              <a:t>ecoregion</a:t>
            </a:r>
            <a:endParaRPr lang="en-US" sz="1150" b="1" dirty="0" smtClean="0">
              <a:solidFill>
                <a:schemeClr val="tx1"/>
              </a:solidFill>
            </a:endParaRPr>
          </a:p>
        </p:txBody>
      </p:sp>
      <p:sp>
        <p:nvSpPr>
          <p:cNvPr id="50" name="Rounded Rectangle 49"/>
          <p:cNvSpPr/>
          <p:nvPr/>
        </p:nvSpPr>
        <p:spPr>
          <a:xfrm>
            <a:off x="4984752" y="4157661"/>
            <a:ext cx="1752600" cy="14478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u="sng" dirty="0" smtClean="0">
                <a:solidFill>
                  <a:schemeClr val="tx1"/>
                </a:solidFill>
              </a:rPr>
              <a:t>Snow Cover Extent </a:t>
            </a:r>
          </a:p>
          <a:p>
            <a:pPr>
              <a:buFont typeface="Arial" pitchFamily="34" charset="0"/>
              <a:buChar char="•"/>
            </a:pPr>
            <a:r>
              <a:rPr lang="en-US" sz="1200" b="1" dirty="0" smtClean="0">
                <a:solidFill>
                  <a:schemeClr val="tx1"/>
                </a:solidFill>
              </a:rPr>
              <a:t> Create snow extent</a:t>
            </a:r>
          </a:p>
          <a:p>
            <a:r>
              <a:rPr lang="en-US" sz="1200" b="1" dirty="0" smtClean="0">
                <a:solidFill>
                  <a:schemeClr val="tx1"/>
                </a:solidFill>
              </a:rPr>
              <a:t>  images</a:t>
            </a:r>
          </a:p>
          <a:p>
            <a:pPr>
              <a:buFont typeface="Arial" pitchFamily="34" charset="0"/>
              <a:buChar char="•"/>
            </a:pPr>
            <a:r>
              <a:rPr lang="en-US" sz="1200" b="1" dirty="0" smtClean="0">
                <a:solidFill>
                  <a:schemeClr val="tx1"/>
                </a:solidFill>
              </a:rPr>
              <a:t> Layer stack and plot</a:t>
            </a:r>
          </a:p>
          <a:p>
            <a:r>
              <a:rPr lang="en-US" sz="1200" b="1" dirty="0" smtClean="0">
                <a:solidFill>
                  <a:schemeClr val="tx1"/>
                </a:solidFill>
              </a:rPr>
              <a:t>  Z profiles</a:t>
            </a:r>
          </a:p>
          <a:p>
            <a:pPr>
              <a:buFont typeface="Arial" pitchFamily="34" charset="0"/>
              <a:buChar char="•"/>
            </a:pPr>
            <a:r>
              <a:rPr lang="en-US" sz="1200" b="1" dirty="0" smtClean="0">
                <a:solidFill>
                  <a:schemeClr val="tx1"/>
                </a:solidFill>
              </a:rPr>
              <a:t> Zonal summaries by</a:t>
            </a:r>
          </a:p>
          <a:p>
            <a:r>
              <a:rPr lang="en-US" sz="1200" b="1" dirty="0" smtClean="0">
                <a:solidFill>
                  <a:schemeClr val="tx1"/>
                </a:solidFill>
              </a:rPr>
              <a:t>  </a:t>
            </a:r>
            <a:r>
              <a:rPr lang="en-US" sz="1200" b="1" dirty="0" err="1" smtClean="0">
                <a:solidFill>
                  <a:schemeClr val="tx1"/>
                </a:solidFill>
              </a:rPr>
              <a:t>ecoregion</a:t>
            </a:r>
            <a:endParaRPr lang="en-US" sz="1200" b="1" dirty="0" smtClean="0">
              <a:solidFill>
                <a:schemeClr val="tx1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en-US" sz="1200" b="1" dirty="0" smtClean="0">
                <a:solidFill>
                  <a:schemeClr val="tx1"/>
                </a:solidFill>
              </a:rPr>
              <a:t> Graph results</a:t>
            </a:r>
          </a:p>
        </p:txBody>
      </p:sp>
      <p:sp>
        <p:nvSpPr>
          <p:cNvPr id="51" name="Rounded Rectangle 50"/>
          <p:cNvSpPr/>
          <p:nvPr/>
        </p:nvSpPr>
        <p:spPr>
          <a:xfrm>
            <a:off x="7162800" y="4157661"/>
            <a:ext cx="1676400" cy="6096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u="sng" dirty="0" smtClean="0">
                <a:solidFill>
                  <a:schemeClr val="tx1"/>
                </a:solidFill>
              </a:rPr>
              <a:t>True Color Imagery</a:t>
            </a:r>
          </a:p>
          <a:p>
            <a:pPr>
              <a:buFont typeface="Arial" pitchFamily="34" charset="0"/>
              <a:buChar char="•"/>
            </a:pPr>
            <a:r>
              <a:rPr lang="en-US" sz="1200" b="1" dirty="0" smtClean="0">
                <a:solidFill>
                  <a:schemeClr val="tx1"/>
                </a:solidFill>
              </a:rPr>
              <a:t> Layer stack images</a:t>
            </a:r>
          </a:p>
          <a:p>
            <a:pPr>
              <a:buFont typeface="Arial" pitchFamily="34" charset="0"/>
              <a:buChar char="•"/>
            </a:pPr>
            <a:r>
              <a:rPr lang="en-US" sz="1200" b="1" dirty="0" smtClean="0">
                <a:solidFill>
                  <a:schemeClr val="tx1"/>
                </a:solidFill>
              </a:rPr>
              <a:t> Enhance</a:t>
            </a:r>
          </a:p>
        </p:txBody>
      </p:sp>
      <p:sp>
        <p:nvSpPr>
          <p:cNvPr id="53" name="Rounded Rectangle 52"/>
          <p:cNvSpPr/>
          <p:nvPr/>
        </p:nvSpPr>
        <p:spPr>
          <a:xfrm>
            <a:off x="2746350" y="5834061"/>
            <a:ext cx="1752600" cy="762000"/>
          </a:xfrm>
          <a:prstGeom prst="round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u="sng" dirty="0" smtClean="0">
                <a:solidFill>
                  <a:schemeClr val="tx1"/>
                </a:solidFill>
              </a:rPr>
              <a:t>NDVI</a:t>
            </a:r>
          </a:p>
          <a:p>
            <a:pPr>
              <a:buFont typeface="Arial" pitchFamily="34" charset="0"/>
              <a:buChar char="•"/>
            </a:pPr>
            <a:r>
              <a:rPr lang="en-US" sz="1150" b="1" dirty="0" smtClean="0">
                <a:solidFill>
                  <a:schemeClr val="tx1"/>
                </a:solidFill>
              </a:rPr>
              <a:t>Compare other years</a:t>
            </a:r>
          </a:p>
          <a:p>
            <a:pPr>
              <a:buFont typeface="Arial" pitchFamily="34" charset="0"/>
              <a:buChar char="•"/>
            </a:pPr>
            <a:r>
              <a:rPr lang="en-US" sz="1150" b="1" dirty="0" smtClean="0">
                <a:solidFill>
                  <a:schemeClr val="tx1"/>
                </a:solidFill>
              </a:rPr>
              <a:t> Compare to average</a:t>
            </a:r>
          </a:p>
          <a:p>
            <a:pPr>
              <a:buFont typeface="Arial" pitchFamily="34" charset="0"/>
              <a:buChar char="•"/>
            </a:pPr>
            <a:r>
              <a:rPr lang="en-US" sz="1150" b="1" dirty="0" smtClean="0">
                <a:solidFill>
                  <a:schemeClr val="tx1"/>
                </a:solidFill>
              </a:rPr>
              <a:t> Assess trends</a:t>
            </a:r>
          </a:p>
        </p:txBody>
      </p:sp>
      <p:sp>
        <p:nvSpPr>
          <p:cNvPr id="54" name="Rounded Rectangle 53"/>
          <p:cNvSpPr/>
          <p:nvPr/>
        </p:nvSpPr>
        <p:spPr>
          <a:xfrm>
            <a:off x="4984752" y="5834061"/>
            <a:ext cx="1752600" cy="762000"/>
          </a:xfrm>
          <a:prstGeom prst="round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u="sng" dirty="0" smtClean="0">
                <a:solidFill>
                  <a:schemeClr val="tx1"/>
                </a:solidFill>
              </a:rPr>
              <a:t>Snow Cover Extent </a:t>
            </a:r>
          </a:p>
          <a:p>
            <a:pPr>
              <a:buFont typeface="Arial" pitchFamily="34" charset="0"/>
              <a:buChar char="•"/>
            </a:pPr>
            <a:r>
              <a:rPr lang="en-US" sz="1200" b="1" dirty="0" smtClean="0">
                <a:solidFill>
                  <a:schemeClr val="tx1"/>
                </a:solidFill>
              </a:rPr>
              <a:t>Assess patterns</a:t>
            </a:r>
          </a:p>
        </p:txBody>
      </p:sp>
      <p:sp>
        <p:nvSpPr>
          <p:cNvPr id="55" name="Rounded Rectangle 54"/>
          <p:cNvSpPr/>
          <p:nvPr/>
        </p:nvSpPr>
        <p:spPr>
          <a:xfrm>
            <a:off x="7162800" y="5072061"/>
            <a:ext cx="1676400" cy="1524000"/>
          </a:xfrm>
          <a:prstGeom prst="round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u="sng" dirty="0" smtClean="0">
                <a:solidFill>
                  <a:schemeClr val="tx1"/>
                </a:solidFill>
              </a:rPr>
              <a:t>True Color Imagery</a:t>
            </a:r>
          </a:p>
          <a:p>
            <a:pPr>
              <a:buFont typeface="Arial" pitchFamily="34" charset="0"/>
              <a:buChar char="•"/>
            </a:pPr>
            <a:r>
              <a:rPr lang="en-US" sz="1200" b="1" dirty="0" smtClean="0">
                <a:solidFill>
                  <a:schemeClr val="tx1"/>
                </a:solidFill>
              </a:rPr>
              <a:t>Interpret lake </a:t>
            </a:r>
          </a:p>
          <a:p>
            <a:r>
              <a:rPr lang="en-US" sz="1200" b="1" dirty="0" smtClean="0">
                <a:solidFill>
                  <a:schemeClr val="tx1"/>
                </a:solidFill>
              </a:rPr>
              <a:t>   surface conditions</a:t>
            </a:r>
          </a:p>
          <a:p>
            <a:pPr>
              <a:buFont typeface="Arial" pitchFamily="34" charset="0"/>
              <a:buChar char="•"/>
            </a:pPr>
            <a:r>
              <a:rPr lang="en-US" sz="1200" b="1" dirty="0" smtClean="0">
                <a:solidFill>
                  <a:schemeClr val="tx1"/>
                </a:solidFill>
              </a:rPr>
              <a:t> Assess ice on/off </a:t>
            </a:r>
          </a:p>
          <a:p>
            <a:r>
              <a:rPr lang="en-US" sz="1200" b="1" dirty="0" smtClean="0">
                <a:solidFill>
                  <a:schemeClr val="tx1"/>
                </a:solidFill>
              </a:rPr>
              <a:t>   time (ocular)</a:t>
            </a:r>
          </a:p>
          <a:p>
            <a:pPr>
              <a:buFont typeface="Arial" pitchFamily="34" charset="0"/>
              <a:buChar char="•"/>
            </a:pPr>
            <a:r>
              <a:rPr lang="en-US" sz="1200" b="1" dirty="0" smtClean="0">
                <a:solidFill>
                  <a:schemeClr val="tx1"/>
                </a:solidFill>
              </a:rPr>
              <a:t> Digital Calibration</a:t>
            </a:r>
          </a:p>
          <a:p>
            <a:r>
              <a:rPr lang="en-US" sz="1200" b="1" dirty="0" smtClean="0">
                <a:solidFill>
                  <a:schemeClr val="tx1"/>
                </a:solidFill>
              </a:rPr>
              <a:t>   of lake ice %</a:t>
            </a:r>
          </a:p>
        </p:txBody>
      </p:sp>
      <p:cxnSp>
        <p:nvCxnSpPr>
          <p:cNvPr id="66" name="Straight Connector 65"/>
          <p:cNvCxnSpPr>
            <a:stCxn id="28" idx="2"/>
            <a:endCxn id="30" idx="0"/>
          </p:cNvCxnSpPr>
          <p:nvPr/>
        </p:nvCxnSpPr>
        <p:spPr>
          <a:xfrm rot="5400000">
            <a:off x="3546450" y="1412838"/>
            <a:ext cx="152400" cy="158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>
            <a:stCxn id="37" idx="2"/>
            <a:endCxn id="38" idx="0"/>
          </p:cNvCxnSpPr>
          <p:nvPr/>
        </p:nvCxnSpPr>
        <p:spPr>
          <a:xfrm rot="5400000">
            <a:off x="5784852" y="1412838"/>
            <a:ext cx="152400" cy="158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>
            <a:stCxn id="39" idx="2"/>
            <a:endCxn id="40" idx="0"/>
          </p:cNvCxnSpPr>
          <p:nvPr/>
        </p:nvCxnSpPr>
        <p:spPr>
          <a:xfrm rot="5400000">
            <a:off x="7924800" y="1412838"/>
            <a:ext cx="152400" cy="158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>
            <a:stCxn id="43" idx="2"/>
            <a:endCxn id="46" idx="0"/>
          </p:cNvCxnSpPr>
          <p:nvPr/>
        </p:nvCxnSpPr>
        <p:spPr>
          <a:xfrm rot="5400000">
            <a:off x="3508350" y="3281361"/>
            <a:ext cx="228600" cy="158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>
            <a:stCxn id="44" idx="2"/>
            <a:endCxn id="47" idx="0"/>
          </p:cNvCxnSpPr>
          <p:nvPr/>
        </p:nvCxnSpPr>
        <p:spPr>
          <a:xfrm rot="5400000">
            <a:off x="5746752" y="3281361"/>
            <a:ext cx="228600" cy="158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>
            <a:stCxn id="45" idx="2"/>
            <a:endCxn id="48" idx="0"/>
          </p:cNvCxnSpPr>
          <p:nvPr/>
        </p:nvCxnSpPr>
        <p:spPr>
          <a:xfrm rot="5400000">
            <a:off x="7886700" y="3281361"/>
            <a:ext cx="228600" cy="158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>
            <a:stCxn id="46" idx="2"/>
            <a:endCxn id="49" idx="0"/>
          </p:cNvCxnSpPr>
          <p:nvPr/>
        </p:nvCxnSpPr>
        <p:spPr>
          <a:xfrm rot="5400000">
            <a:off x="3546450" y="4081461"/>
            <a:ext cx="152400" cy="158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>
            <a:stCxn id="47" idx="2"/>
            <a:endCxn id="50" idx="0"/>
          </p:cNvCxnSpPr>
          <p:nvPr/>
        </p:nvCxnSpPr>
        <p:spPr>
          <a:xfrm rot="5400000">
            <a:off x="5784852" y="4081461"/>
            <a:ext cx="152400" cy="158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>
            <a:stCxn id="48" idx="2"/>
            <a:endCxn id="51" idx="0"/>
          </p:cNvCxnSpPr>
          <p:nvPr/>
        </p:nvCxnSpPr>
        <p:spPr>
          <a:xfrm rot="5400000">
            <a:off x="7924800" y="4081461"/>
            <a:ext cx="152400" cy="158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37"/>
          <p:cNvCxnSpPr/>
          <p:nvPr/>
        </p:nvCxnSpPr>
        <p:spPr>
          <a:xfrm>
            <a:off x="2125629" y="3027357"/>
            <a:ext cx="284133" cy="158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9" name="Straight Arrow Connector 138"/>
          <p:cNvCxnSpPr/>
          <p:nvPr/>
        </p:nvCxnSpPr>
        <p:spPr>
          <a:xfrm>
            <a:off x="2125629" y="4597416"/>
            <a:ext cx="284133" cy="158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0" name="Straight Arrow Connector 139"/>
          <p:cNvCxnSpPr/>
          <p:nvPr/>
        </p:nvCxnSpPr>
        <p:spPr>
          <a:xfrm>
            <a:off x="2125629" y="6130962"/>
            <a:ext cx="284133" cy="158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1" name="Rectangle 140"/>
          <p:cNvSpPr/>
          <p:nvPr/>
        </p:nvSpPr>
        <p:spPr>
          <a:xfrm rot="16200000">
            <a:off x="2151410" y="1027513"/>
            <a:ext cx="7480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/>
              <a:t>DAACs</a:t>
            </a:r>
            <a:endParaRPr lang="en-US" sz="1600" dirty="0"/>
          </a:p>
        </p:txBody>
      </p:sp>
      <p:sp>
        <p:nvSpPr>
          <p:cNvPr id="142" name="Rectangle 141"/>
          <p:cNvSpPr/>
          <p:nvPr/>
        </p:nvSpPr>
        <p:spPr>
          <a:xfrm rot="16200000">
            <a:off x="2235347" y="3688964"/>
            <a:ext cx="63030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/>
              <a:t>GINA</a:t>
            </a:r>
            <a:endParaRPr lang="en-US" sz="1600" b="1" dirty="0"/>
          </a:p>
        </p:txBody>
      </p:sp>
      <p:sp>
        <p:nvSpPr>
          <p:cNvPr id="143" name="Rectangle 142"/>
          <p:cNvSpPr/>
          <p:nvPr/>
        </p:nvSpPr>
        <p:spPr>
          <a:xfrm rot="16200000">
            <a:off x="2155488" y="6007113"/>
            <a:ext cx="7169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/>
              <a:t>SWAN</a:t>
            </a:r>
            <a:endParaRPr lang="en-US" sz="1600" dirty="0"/>
          </a:p>
        </p:txBody>
      </p:sp>
      <p:cxnSp>
        <p:nvCxnSpPr>
          <p:cNvPr id="146" name="Straight Connector 145"/>
          <p:cNvCxnSpPr>
            <a:stCxn id="30" idx="2"/>
            <a:endCxn id="43" idx="0"/>
          </p:cNvCxnSpPr>
          <p:nvPr/>
        </p:nvCxnSpPr>
        <p:spPr>
          <a:xfrm rot="5400000">
            <a:off x="3507539" y="2213749"/>
            <a:ext cx="230223" cy="158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/>
          <p:cNvCxnSpPr>
            <a:stCxn id="38" idx="2"/>
            <a:endCxn id="44" idx="0"/>
          </p:cNvCxnSpPr>
          <p:nvPr/>
        </p:nvCxnSpPr>
        <p:spPr>
          <a:xfrm rot="5400000">
            <a:off x="5745941" y="2213749"/>
            <a:ext cx="230223" cy="158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/>
          <p:cNvCxnSpPr>
            <a:stCxn id="40" idx="2"/>
            <a:endCxn id="45" idx="0"/>
          </p:cNvCxnSpPr>
          <p:nvPr/>
        </p:nvCxnSpPr>
        <p:spPr>
          <a:xfrm rot="5400000">
            <a:off x="7885889" y="2213749"/>
            <a:ext cx="230223" cy="158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/>
          <p:cNvCxnSpPr>
            <a:stCxn id="49" idx="2"/>
            <a:endCxn id="53" idx="0"/>
          </p:cNvCxnSpPr>
          <p:nvPr/>
        </p:nvCxnSpPr>
        <p:spPr>
          <a:xfrm rot="5400000">
            <a:off x="3317850" y="5529261"/>
            <a:ext cx="609600" cy="158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/>
          <p:cNvCxnSpPr>
            <a:stCxn id="50" idx="2"/>
            <a:endCxn id="54" idx="0"/>
          </p:cNvCxnSpPr>
          <p:nvPr/>
        </p:nvCxnSpPr>
        <p:spPr>
          <a:xfrm rot="5400000">
            <a:off x="5746752" y="5719761"/>
            <a:ext cx="228600" cy="158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/>
          <p:cNvCxnSpPr>
            <a:stCxn id="51" idx="2"/>
            <a:endCxn id="55" idx="0"/>
          </p:cNvCxnSpPr>
          <p:nvPr/>
        </p:nvCxnSpPr>
        <p:spPr>
          <a:xfrm rot="5400000">
            <a:off x="7848600" y="4919661"/>
            <a:ext cx="304800" cy="158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08857" y="114300"/>
            <a:ext cx="8929007" cy="32657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6322" tIns="8161" rIns="16322" bIns="8161" rtlCol="0" anchor="ctr"/>
          <a:lstStyle/>
          <a:p>
            <a:pPr algn="ctr"/>
            <a:endParaRPr lang="en-US" dirty="0"/>
          </a:p>
        </p:txBody>
      </p:sp>
      <p:pic>
        <p:nvPicPr>
          <p:cNvPr id="9" name="Picture 3" descr="Z:\Working\LaurasLogo\Arrowheads\AH_blacktransparent.png"/>
          <p:cNvPicPr>
            <a:picLocks noChangeAspect="1" noChangeArrowheads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8735786" y="132176"/>
            <a:ext cx="194303" cy="262431"/>
          </a:xfrm>
          <a:prstGeom prst="rect">
            <a:avLst/>
          </a:prstGeom>
          <a:noFill/>
        </p:spPr>
      </p:pic>
      <p:sp>
        <p:nvSpPr>
          <p:cNvPr id="10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7130143" y="108857"/>
            <a:ext cx="1728107" cy="299357"/>
          </a:xfrm>
        </p:spPr>
        <p:txBody>
          <a:bodyPr/>
          <a:lstStyle/>
          <a:p>
            <a:pPr>
              <a:defRPr/>
            </a:pPr>
            <a:r>
              <a:rPr lang="en-US" altLang="en-US" sz="700" b="1" dirty="0">
                <a:solidFill>
                  <a:schemeClr val="bg1"/>
                </a:solidFill>
              </a:rPr>
              <a:t>National Park Service</a:t>
            </a:r>
          </a:p>
          <a:p>
            <a:pPr>
              <a:defRPr/>
            </a:pPr>
            <a:r>
              <a:rPr lang="en-US" altLang="en-US" sz="700" b="1" dirty="0">
                <a:solidFill>
                  <a:schemeClr val="bg1"/>
                </a:solidFill>
              </a:rPr>
              <a:t>Alaska Region Inventory and Monitoring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49679" y="95250"/>
            <a:ext cx="6381750" cy="324258"/>
          </a:xfrm>
          <a:prstGeom prst="rect">
            <a:avLst/>
          </a:prstGeom>
          <a:noFill/>
        </p:spPr>
        <p:txBody>
          <a:bodyPr wrap="square" lIns="16322" tIns="8161" rIns="16322" bIns="8161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Work Year #1: 2009 – 2010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81643" y="81643"/>
            <a:ext cx="8980714" cy="6715941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6322" tIns="8161" rIns="16322" bIns="8161"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381000" y="1066800"/>
            <a:ext cx="5249877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en-US" sz="2000" dirty="0" smtClean="0"/>
              <a:t>Obtain historical data archives for AVHRR and MODIS NDVI / SNOW data from NSIDC, LP-DAAC, and EROS</a:t>
            </a:r>
          </a:p>
          <a:p>
            <a:pPr marL="228600" indent="-228600">
              <a:buFont typeface="+mj-lt"/>
              <a:buAutoNum type="arabicPeriod"/>
            </a:pPr>
            <a:endParaRPr lang="en-US" sz="2000" dirty="0" smtClean="0"/>
          </a:p>
          <a:p>
            <a:pPr marL="228600" indent="-228600">
              <a:buFont typeface="+mj-lt"/>
              <a:buAutoNum type="arabicPeriod"/>
            </a:pPr>
            <a:r>
              <a:rPr lang="en-US" sz="2000" dirty="0" smtClean="0"/>
              <a:t>Build WMS/WCS distribution mechanism for AVHRR/MODIS (NDVI / </a:t>
            </a:r>
            <a:r>
              <a:rPr lang="en-US" sz="2000" strike="sngStrike" dirty="0" smtClean="0"/>
              <a:t>SNOW</a:t>
            </a:r>
            <a:r>
              <a:rPr lang="en-US" sz="2000" dirty="0" smtClean="0"/>
              <a:t> )</a:t>
            </a:r>
          </a:p>
          <a:p>
            <a:pPr marL="228600" indent="-228600">
              <a:buFont typeface="+mj-lt"/>
              <a:buAutoNum type="arabicPeriod"/>
            </a:pPr>
            <a:endParaRPr lang="en-US" sz="2000" dirty="0" smtClean="0"/>
          </a:p>
          <a:p>
            <a:pPr marL="228600" indent="-228600">
              <a:buFont typeface="+mj-lt"/>
              <a:buAutoNum type="arabicPeriod"/>
            </a:pPr>
            <a:r>
              <a:rPr lang="en-US" sz="2000" dirty="0" smtClean="0"/>
              <a:t>Automate data ingest, production,  and distribution of MODIS and AVHRR data products</a:t>
            </a:r>
          </a:p>
          <a:p>
            <a:pPr marL="228600" indent="-228600">
              <a:buFont typeface="+mj-lt"/>
              <a:buAutoNum type="arabicPeriod"/>
            </a:pPr>
            <a:endParaRPr lang="en-US" sz="2000" dirty="0" smtClean="0"/>
          </a:p>
          <a:p>
            <a:pPr marL="228600" indent="-228600">
              <a:buFont typeface="+mj-lt"/>
              <a:buAutoNum type="arabicPeriod"/>
            </a:pPr>
            <a:r>
              <a:rPr lang="en-US" sz="2000" dirty="0" smtClean="0"/>
              <a:t>Serve MODIS &amp; AVHRR NDVI / </a:t>
            </a:r>
            <a:r>
              <a:rPr lang="en-US" sz="2000" strike="sngStrike" dirty="0" smtClean="0"/>
              <a:t>SNOW</a:t>
            </a:r>
            <a:r>
              <a:rPr lang="en-US" sz="2000" dirty="0" smtClean="0"/>
              <a:t> Data to NPS</a:t>
            </a:r>
          </a:p>
          <a:p>
            <a:pPr marL="228600" indent="-228600">
              <a:buFont typeface="+mj-lt"/>
              <a:buAutoNum type="arabicPeriod"/>
            </a:pPr>
            <a:endParaRPr lang="en-US" sz="2000" dirty="0" smtClean="0"/>
          </a:p>
          <a:p>
            <a:pPr marL="228600" indent="-228600">
              <a:buFont typeface="+mj-lt"/>
              <a:buAutoNum type="arabicPeriod"/>
            </a:pPr>
            <a:r>
              <a:rPr lang="en-US" sz="2000" dirty="0" smtClean="0"/>
              <a:t>Work with NPS personnel to begin using data, and begin developing methods to generate metrics</a:t>
            </a:r>
          </a:p>
          <a:p>
            <a:pPr marL="228600" indent="-228600">
              <a:buFont typeface="+mj-lt"/>
              <a:buAutoNum type="arabicPeriod"/>
            </a:pPr>
            <a:endParaRPr lang="en-US" sz="2000" dirty="0" smtClean="0"/>
          </a:p>
          <a:p>
            <a:pPr marL="228600" indent="-228600">
              <a:buFont typeface="+mj-lt"/>
              <a:buAutoNum type="arabicPeriod"/>
            </a:pPr>
            <a:endParaRPr lang="en-US" sz="2000" dirty="0" smtClean="0"/>
          </a:p>
          <a:p>
            <a:pPr marL="228600" indent="-228600">
              <a:buFont typeface="+mj-lt"/>
              <a:buAutoNum type="arabicPeriod"/>
            </a:pPr>
            <a:endParaRPr lang="en-US" sz="2000" dirty="0"/>
          </a:p>
        </p:txBody>
      </p:sp>
      <p:sp>
        <p:nvSpPr>
          <p:cNvPr id="14" name="Right Brace 13"/>
          <p:cNvSpPr/>
          <p:nvPr/>
        </p:nvSpPr>
        <p:spPr>
          <a:xfrm>
            <a:off x="5831698" y="4487877"/>
            <a:ext cx="438156" cy="2044728"/>
          </a:xfrm>
          <a:prstGeom prst="rightBrace">
            <a:avLst>
              <a:gd name="adj1" fmla="val 70941"/>
              <a:gd name="adj2" fmla="val 50000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Brace 14"/>
          <p:cNvSpPr/>
          <p:nvPr/>
        </p:nvSpPr>
        <p:spPr>
          <a:xfrm>
            <a:off x="5831698" y="1238219"/>
            <a:ext cx="438156" cy="2738475"/>
          </a:xfrm>
          <a:prstGeom prst="rightBrace">
            <a:avLst>
              <a:gd name="adj1" fmla="val 70941"/>
              <a:gd name="adj2" fmla="val 50000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6470676" y="2224071"/>
            <a:ext cx="25559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Build the NDVI archive…</a:t>
            </a:r>
            <a:endParaRPr lang="en-US" sz="2000" dirty="0"/>
          </a:p>
        </p:txBody>
      </p:sp>
      <p:sp>
        <p:nvSpPr>
          <p:cNvPr id="20" name="TextBox 19"/>
          <p:cNvSpPr txBox="1"/>
          <p:nvPr/>
        </p:nvSpPr>
        <p:spPr>
          <a:xfrm>
            <a:off x="6470676" y="5291163"/>
            <a:ext cx="23003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Serve it out…</a:t>
            </a:r>
            <a:endParaRPr 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Metro</Template>
  <TotalTime>5183</TotalTime>
  <Words>1394</Words>
  <Application>Microsoft Office PowerPoint</Application>
  <PresentationFormat>On-screen Show (4:3)</PresentationFormat>
  <Paragraphs>310</Paragraphs>
  <Slides>17</Slides>
  <Notes>17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9" baseType="lpstr">
      <vt:lpstr>Office Theme</vt:lpstr>
      <vt:lpstr>CorelPhotoPaint.Image.7</vt:lpstr>
      <vt:lpstr>Update: Automating Processing and Distribution of MODIS and AVHRR Satellite Image Products for Monitoring Landscape Processes in Alaska National Parks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National Park Service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b</dc:creator>
  <cp:lastModifiedBy>pmartyn</cp:lastModifiedBy>
  <cp:revision>918</cp:revision>
  <dcterms:created xsi:type="dcterms:W3CDTF">2010-04-06T20:43:24Z</dcterms:created>
  <dcterms:modified xsi:type="dcterms:W3CDTF">2010-12-07T19:54:06Z</dcterms:modified>
</cp:coreProperties>
</file>